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24"/>
  </p:notesMasterIdLst>
  <p:handoutMasterIdLst>
    <p:handoutMasterId r:id="rId25"/>
  </p:handoutMasterIdLst>
  <p:sldIdLst>
    <p:sldId id="275" r:id="rId5"/>
    <p:sldId id="276" r:id="rId6"/>
    <p:sldId id="277" r:id="rId7"/>
    <p:sldId id="278"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Lst>
  <p:sldSz cx="9144000" cy="5143500" type="screen16x9"/>
  <p:notesSz cx="6858000" cy="9144000"/>
  <p:embeddedFontLst>
    <p:embeddedFont>
      <p:font typeface="Black Han Sans" panose="020B0604020202020204" charset="-127"/>
      <p:regular r:id="rId26"/>
    </p:embeddedFont>
    <p:embeddedFont>
      <p:font typeface="Lato" panose="020B0604020202020204" charset="0"/>
      <p:regular r:id="rId27"/>
      <p:bold r:id="rId28"/>
      <p:italic r:id="rId29"/>
      <p:boldItalic r:id="rId30"/>
    </p:embeddedFont>
    <p:embeddedFont>
      <p:font typeface="Fira Sans Extra Condensed"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440">
          <p15:clr>
            <a:srgbClr val="9AA0A6"/>
          </p15:clr>
        </p15:guide>
        <p15:guide id="2" pos="454">
          <p15:clr>
            <a:srgbClr val="9AA0A6"/>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0"/>
    <p:restoredTop sz="81224"/>
  </p:normalViewPr>
  <p:slideViewPr>
    <p:cSldViewPr snapToGrid="0">
      <p:cViewPr varScale="1">
        <p:scale>
          <a:sx n="94" d="100"/>
          <a:sy n="94" d="100"/>
        </p:scale>
        <p:origin x="1286" y="77"/>
      </p:cViewPr>
      <p:guideLst>
        <p:guide pos="1440"/>
        <p:guide pos="454"/>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53CAA5-6D49-E74A-9F5E-314C173757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363FF2-D181-2243-8CC1-69F81213E3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5678D-48BC-2142-BB01-8A649907B32B}" type="datetimeFigureOut">
              <a:rPr lang="en-US" smtClean="0"/>
              <a:t>10/20/2023</a:t>
            </a:fld>
            <a:endParaRPr lang="en-US"/>
          </a:p>
        </p:txBody>
      </p:sp>
      <p:sp>
        <p:nvSpPr>
          <p:cNvPr id="4" name="Footer Placeholder 3">
            <a:extLst>
              <a:ext uri="{FF2B5EF4-FFF2-40B4-BE49-F238E27FC236}">
                <a16:creationId xmlns:a16="http://schemas.microsoft.com/office/drawing/2014/main" id="{6993E4F1-6324-E241-AFB5-1EF081B1BB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CD9D95-6976-0C4C-ADB8-71A4E68D86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7578A3-244D-A241-A223-9F8FE5CEF587}" type="slidenum">
              <a:rPr lang="en-US" smtClean="0"/>
              <a:t>‹#›</a:t>
            </a:fld>
            <a:endParaRPr lang="en-US"/>
          </a:p>
        </p:txBody>
      </p:sp>
    </p:spTree>
    <p:extLst>
      <p:ext uri="{BB962C8B-B14F-4D97-AF65-F5344CB8AC3E}">
        <p14:creationId xmlns:p14="http://schemas.microsoft.com/office/powerpoint/2010/main" val="29761702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dirty="0"/>
              <a:t>Food comes at a cost. Have you ever thought about what goes into producing the food that ends up on your plate? </a:t>
            </a:r>
            <a:endParaRPr lang="en-US" dirty="0"/>
          </a:p>
        </p:txBody>
      </p:sp>
    </p:spTree>
    <p:extLst>
      <p:ext uri="{BB962C8B-B14F-4D97-AF65-F5344CB8AC3E}">
        <p14:creationId xmlns:p14="http://schemas.microsoft.com/office/powerpoint/2010/main" val="264341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With so much food waste, there should be no hunger, right? We have so much to spare! </a:t>
            </a:r>
            <a:r>
              <a:rPr lang="en-US" dirty="0">
                <a:solidFill>
                  <a:schemeClr val="dk1"/>
                </a:solidFill>
                <a:latin typeface="Arial"/>
                <a:ea typeface="Arial"/>
                <a:cs typeface="Arial"/>
                <a:sym typeface="Arial"/>
              </a:rPr>
              <a:t>Unfortunately, while 30-40% of food goes to waste, filling up our landfills and warming the atmosphere, one out of seven Americans lives in a “food insecure” household. The USDA defines food insecurity as a lack of consistent access to enough food for an active, healthy life. More tha</a:t>
            </a:r>
            <a:r>
              <a:rPr lang="en-US" dirty="0">
                <a:solidFill>
                  <a:schemeClr val="dk1"/>
                </a:solidFill>
              </a:rPr>
              <a:t>n</a:t>
            </a:r>
            <a:r>
              <a:rPr lang="en-US" dirty="0">
                <a:solidFill>
                  <a:schemeClr val="dk1"/>
                </a:solidFill>
                <a:latin typeface="Arial"/>
                <a:ea typeface="Arial"/>
                <a:cs typeface="Arial"/>
                <a:sym typeface="Arial"/>
              </a:rPr>
              <a:t> 11 million of those facing food insecurity are children. And because of the coronavirus pandemic, projections show that 18 million children could face hunger this year. </a:t>
            </a:r>
            <a:endParaRPr lang="en-US" dirty="0"/>
          </a:p>
          <a:p>
            <a:pPr marL="158750" indent="0">
              <a:buNone/>
            </a:pPr>
            <a:endParaRPr lang="en-US" dirty="0"/>
          </a:p>
        </p:txBody>
      </p:sp>
    </p:spTree>
    <p:extLst>
      <p:ext uri="{BB962C8B-B14F-4D97-AF65-F5344CB8AC3E}">
        <p14:creationId xmlns:p14="http://schemas.microsoft.com/office/powerpoint/2010/main" val="20936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173109"/>
                </a:solidFill>
              </a:rPr>
              <a:t>The food recovery hierarchy is a tool developed by the EPA (Environmental Protection Agency) to illustrate the priorities we should have when fighting food waste. The top of the triangle represents the strategies that are most preferred, down to the least preferred at the bottom. Use the triangle as you talk about how to solve food waste issues on the next few slides. Consider new ideas like food scraps for animals and using oils for fuel.</a:t>
            </a:r>
            <a:endParaRPr lang="en-US" dirty="0"/>
          </a:p>
          <a:p>
            <a:pPr marL="158750" indent="0">
              <a:buNone/>
            </a:pPr>
            <a:endParaRPr lang="en-US" dirty="0"/>
          </a:p>
        </p:txBody>
      </p:sp>
    </p:spTree>
    <p:extLst>
      <p:ext uri="{BB962C8B-B14F-4D97-AF65-F5344CB8AC3E}">
        <p14:creationId xmlns:p14="http://schemas.microsoft.com/office/powerpoint/2010/main" val="1426082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Arial"/>
                <a:ea typeface="Arial"/>
                <a:cs typeface="Arial"/>
                <a:sym typeface="Arial"/>
              </a:rPr>
              <a:t>The impact of all of this wasted food on our environment is huge, and the fact that we still have so many going hungry is hard to understand. When we think about food waste and how to solve this problem, the most important priority is to prevent food waste from happening in the first place. How can we do this?</a:t>
            </a:r>
            <a:endParaRPr lang="en-US" dirty="0"/>
          </a:p>
          <a:p>
            <a:pPr marL="158750" indent="0">
              <a:buNone/>
            </a:pPr>
            <a:endParaRPr lang="en-US" dirty="0"/>
          </a:p>
        </p:txBody>
      </p:sp>
    </p:spTree>
    <p:extLst>
      <p:ext uri="{BB962C8B-B14F-4D97-AF65-F5344CB8AC3E}">
        <p14:creationId xmlns:p14="http://schemas.microsoft.com/office/powerpoint/2010/main" val="89115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dirty="0">
                <a:solidFill>
                  <a:schemeClr val="dk1"/>
                </a:solidFill>
                <a:latin typeface="Arial"/>
                <a:ea typeface="Arial"/>
                <a:cs typeface="Arial"/>
                <a:sym typeface="Arial"/>
              </a:rPr>
              <a:t>Let’s first talk about how we can prevent food waste in schools. The following is a list of strategies. (After going through the list, you can have students weigh in on which strategies they think would be most effective.)</a:t>
            </a:r>
            <a:endParaRPr lang="en-US" dirty="0"/>
          </a:p>
          <a:p>
            <a:pPr marL="171450" lvl="0" indent="-171450" algn="l" rtl="0">
              <a:lnSpc>
                <a:spcPct val="100000"/>
              </a:lnSpc>
              <a:spcBef>
                <a:spcPts val="0"/>
              </a:spcBef>
              <a:spcAft>
                <a:spcPts val="0"/>
              </a:spcAft>
              <a:buSzPts val="1100"/>
              <a:buFont typeface="Arial"/>
              <a:buChar char="•"/>
            </a:pPr>
            <a:r>
              <a:rPr lang="en-US" sz="1100" dirty="0">
                <a:solidFill>
                  <a:schemeClr val="dk1"/>
                </a:solidFill>
                <a:latin typeface="Arial"/>
                <a:ea typeface="Arial"/>
                <a:cs typeface="Arial"/>
                <a:sym typeface="Arial"/>
              </a:rPr>
              <a:t>Offer vs. serve is a concept that applies to school menu planning and meal service that allows students to decline some of the food offered in a reimbursable lunch or breakfast. It is optional in </a:t>
            </a:r>
            <a:r>
              <a:rPr lang="en-US" sz="1100" dirty="0">
                <a:solidFill>
                  <a:schemeClr val="dk1"/>
                </a:solidFill>
              </a:rPr>
              <a:t>elementary</a:t>
            </a:r>
            <a:r>
              <a:rPr lang="en-US" sz="1100" dirty="0">
                <a:solidFill>
                  <a:schemeClr val="dk1"/>
                </a:solidFill>
                <a:latin typeface="Arial"/>
                <a:ea typeface="Arial"/>
                <a:cs typeface="Arial"/>
                <a:sym typeface="Arial"/>
              </a:rPr>
              <a:t> and </a:t>
            </a:r>
            <a:r>
              <a:rPr lang="en-US" sz="1100" dirty="0">
                <a:solidFill>
                  <a:schemeClr val="dk1"/>
                </a:solidFill>
              </a:rPr>
              <a:t>middle</a:t>
            </a:r>
            <a:r>
              <a:rPr lang="en-US" sz="1100" dirty="0">
                <a:solidFill>
                  <a:schemeClr val="dk1"/>
                </a:solidFill>
                <a:latin typeface="Arial"/>
                <a:ea typeface="Arial"/>
                <a:cs typeface="Arial"/>
                <a:sym typeface="Arial"/>
              </a:rPr>
              <a:t> schools, mandatory in high schools. </a:t>
            </a:r>
            <a:endParaRPr lang="en-US" dirty="0"/>
          </a:p>
          <a:p>
            <a:pPr marL="171450" lvl="0" indent="-171450" algn="l" rtl="0">
              <a:lnSpc>
                <a:spcPct val="100000"/>
              </a:lnSpc>
              <a:spcBef>
                <a:spcPts val="0"/>
              </a:spcBef>
              <a:spcAft>
                <a:spcPts val="0"/>
              </a:spcAft>
              <a:buSzPts val="1100"/>
              <a:buFont typeface="Arial"/>
              <a:buChar char="•"/>
            </a:pPr>
            <a:r>
              <a:rPr lang="en-US" sz="1100" dirty="0">
                <a:solidFill>
                  <a:schemeClr val="dk1"/>
                </a:solidFill>
                <a:latin typeface="Arial"/>
                <a:ea typeface="Arial"/>
                <a:cs typeface="Arial"/>
                <a:sym typeface="Arial"/>
              </a:rPr>
              <a:t>Students should be encouraged to only take what they are hungry for. Just because it’s there doesn’t mean you have to take it! </a:t>
            </a:r>
            <a:endParaRPr lang="en-US" dirty="0"/>
          </a:p>
          <a:p>
            <a:pPr marL="171450" lvl="0" indent="-171450" algn="l" rtl="0">
              <a:lnSpc>
                <a:spcPct val="100000"/>
              </a:lnSpc>
              <a:spcBef>
                <a:spcPts val="0"/>
              </a:spcBef>
              <a:spcAft>
                <a:spcPts val="0"/>
              </a:spcAft>
              <a:buSzPts val="1100"/>
              <a:buFont typeface="Arial"/>
              <a:buChar char="•"/>
            </a:pPr>
            <a:r>
              <a:rPr lang="en-US" sz="1100" dirty="0">
                <a:solidFill>
                  <a:schemeClr val="dk1"/>
                </a:solidFill>
                <a:latin typeface="Arial"/>
                <a:ea typeface="Arial"/>
                <a:cs typeface="Arial"/>
                <a:sym typeface="Arial"/>
              </a:rPr>
              <a:t>Snacking less means you’re hungry for your meals and more likely to finish them.</a:t>
            </a:r>
            <a:endParaRPr lang="en-US" dirty="0"/>
          </a:p>
          <a:p>
            <a:pPr marL="171450" lvl="0" indent="-171450" algn="l" rtl="0">
              <a:lnSpc>
                <a:spcPct val="100000"/>
              </a:lnSpc>
              <a:spcBef>
                <a:spcPts val="0"/>
              </a:spcBef>
              <a:spcAft>
                <a:spcPts val="0"/>
              </a:spcAft>
              <a:buSzPts val="1100"/>
              <a:buFont typeface="Arial"/>
              <a:buChar char="•"/>
            </a:pPr>
            <a:r>
              <a:rPr lang="en-US" sz="1100" dirty="0">
                <a:solidFill>
                  <a:schemeClr val="dk1"/>
                </a:solidFill>
                <a:latin typeface="Arial"/>
                <a:ea typeface="Arial"/>
                <a:cs typeface="Arial"/>
                <a:sym typeface="Arial"/>
              </a:rPr>
              <a:t>In one study by the Harvard School of Public Health, schools that gave students more time to eat had 13% less entree waste, 12% less vegetable waste, and 10% less milk waste.</a:t>
            </a:r>
            <a:endParaRPr lang="en-US" dirty="0"/>
          </a:p>
          <a:p>
            <a:pPr marL="171450" lvl="0" indent="-171450" algn="l" rtl="0">
              <a:lnSpc>
                <a:spcPct val="100000"/>
              </a:lnSpc>
              <a:spcBef>
                <a:spcPts val="0"/>
              </a:spcBef>
              <a:spcAft>
                <a:spcPts val="0"/>
              </a:spcAft>
              <a:buSzPts val="1100"/>
              <a:buFont typeface="Arial"/>
              <a:buChar char="•"/>
            </a:pPr>
            <a:r>
              <a:rPr lang="en-US" sz="1100" dirty="0">
                <a:solidFill>
                  <a:schemeClr val="dk1"/>
                </a:solidFill>
                <a:latin typeface="Arial"/>
                <a:ea typeface="Arial"/>
                <a:cs typeface="Arial"/>
                <a:sym typeface="Arial"/>
              </a:rPr>
              <a:t>In one study by the Smarter Lunchrooms Movement, schools that scheduled recess before lunch reduced food waste by 40%.</a:t>
            </a:r>
            <a:endParaRPr lang="en-US" dirty="0"/>
          </a:p>
          <a:p>
            <a:pPr marL="171450" lvl="0" indent="-171450" algn="l" rtl="0">
              <a:lnSpc>
                <a:spcPct val="100000"/>
              </a:lnSpc>
              <a:spcBef>
                <a:spcPts val="0"/>
              </a:spcBef>
              <a:spcAft>
                <a:spcPts val="0"/>
              </a:spcAft>
              <a:buSzPts val="1100"/>
              <a:buFont typeface="Arial"/>
              <a:buChar char="•"/>
            </a:pPr>
            <a:r>
              <a:rPr lang="en-US" sz="1100" dirty="0">
                <a:solidFill>
                  <a:schemeClr val="dk1"/>
                </a:solidFill>
                <a:latin typeface="Arial"/>
                <a:ea typeface="Arial"/>
                <a:cs typeface="Arial"/>
                <a:sym typeface="Arial"/>
              </a:rPr>
              <a:t>In another study by the Smarter Lunchrooms Movement, schools that called their carrots “X-Ray Vision Carrots” doubled their consumption. Slicing apples also resulted in a 73% increase in the number of students who ate more than half of their apple. Other ways to make food fun include taste tests and recipe competitions.</a:t>
            </a:r>
            <a:endParaRPr lang="en-US" dirty="0"/>
          </a:p>
          <a:p>
            <a:pPr marL="171450" lvl="0" indent="-171450" algn="l" rtl="0">
              <a:lnSpc>
                <a:spcPct val="100000"/>
              </a:lnSpc>
              <a:spcBef>
                <a:spcPts val="0"/>
              </a:spcBef>
              <a:spcAft>
                <a:spcPts val="0"/>
              </a:spcAft>
              <a:buSzPts val="1100"/>
              <a:buFont typeface="Arial"/>
              <a:buChar char="•"/>
            </a:pPr>
            <a:r>
              <a:rPr lang="en-US" sz="1100" dirty="0">
                <a:solidFill>
                  <a:schemeClr val="dk1"/>
                </a:solidFill>
                <a:latin typeface="Arial"/>
                <a:ea typeface="Arial"/>
                <a:cs typeface="Arial"/>
                <a:sym typeface="Arial"/>
              </a:rPr>
              <a:t>By doing food waste audits regularly, we can see which food is wasted most often and why and show the results to cafeteria managers so they can make smarter decisions about which food to serve. We will learn more about that later!</a:t>
            </a:r>
            <a:endParaRPr lang="en-US" dirty="0"/>
          </a:p>
          <a:p>
            <a:pPr marL="158750" indent="0">
              <a:buNone/>
            </a:pPr>
            <a:endParaRPr lang="en-US" dirty="0"/>
          </a:p>
        </p:txBody>
      </p:sp>
    </p:spTree>
    <p:extLst>
      <p:ext uri="{BB962C8B-B14F-4D97-AF65-F5344CB8AC3E}">
        <p14:creationId xmlns:p14="http://schemas.microsoft.com/office/powerpoint/2010/main" val="49783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Discuss the suggestions given here. You may want to see if students have additional ideas for preventing food waste.</a:t>
            </a:r>
          </a:p>
          <a:p>
            <a:pPr marL="158750" indent="0">
              <a:buNone/>
            </a:pPr>
            <a:endParaRPr lang="en-US" dirty="0"/>
          </a:p>
        </p:txBody>
      </p:sp>
    </p:spTree>
    <p:extLst>
      <p:ext uri="{BB962C8B-B14F-4D97-AF65-F5344CB8AC3E}">
        <p14:creationId xmlns:p14="http://schemas.microsoft.com/office/powerpoint/2010/main" val="149881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sz="1100" dirty="0">
                <a:solidFill>
                  <a:schemeClr val="dk1"/>
                </a:solidFill>
                <a:latin typeface="Arial"/>
                <a:ea typeface="Arial"/>
                <a:cs typeface="Arial"/>
                <a:sym typeface="Arial"/>
              </a:rPr>
              <a:t>Those are good strategies for preventing food waste. But it’s inevitable that some food will be discarded, and it’s important to consider what we should do with that food. The second strategy for fighting food waste is “donate.” </a:t>
            </a:r>
            <a:endParaRPr lang="en-US" dirty="0"/>
          </a:p>
          <a:p>
            <a:pPr marL="0" marR="0" lvl="0" indent="0" algn="l" rtl="0">
              <a:lnSpc>
                <a:spcPct val="100000"/>
              </a:lnSpc>
              <a:spcBef>
                <a:spcPts val="0"/>
              </a:spcBef>
              <a:spcAft>
                <a:spcPts val="0"/>
              </a:spcAft>
              <a:buClr>
                <a:srgbClr val="000000"/>
              </a:buClr>
              <a:buSzPts val="1200"/>
              <a:buFont typeface="Arial"/>
              <a:buNone/>
            </a:pPr>
            <a:endParaRPr lang="en-US" sz="11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100" dirty="0">
                <a:solidFill>
                  <a:schemeClr val="dk1"/>
                </a:solidFill>
                <a:latin typeface="Arial"/>
                <a:ea typeface="Arial"/>
                <a:cs typeface="Arial"/>
                <a:sym typeface="Arial"/>
              </a:rPr>
              <a:t>Like we talked about earlier, many people face food insecurity. Some unwanted food can go to those in need. Ask students if they know of places that accept food donations (food pantries, food banks, homeless shelters, youth/senior centers, etc.). </a:t>
            </a:r>
            <a:endParaRPr lang="en-US" dirty="0"/>
          </a:p>
          <a:p>
            <a:pPr marL="0" marR="0" lvl="0" indent="0" algn="l" rtl="0">
              <a:lnSpc>
                <a:spcPct val="100000"/>
              </a:lnSpc>
              <a:spcBef>
                <a:spcPts val="0"/>
              </a:spcBef>
              <a:spcAft>
                <a:spcPts val="0"/>
              </a:spcAft>
              <a:buClr>
                <a:srgbClr val="000000"/>
              </a:buClr>
              <a:buSzPts val="1200"/>
              <a:buFont typeface="Arial"/>
              <a:buNone/>
            </a:pPr>
            <a:endParaRPr lang="en-US" sz="11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100" dirty="0">
                <a:solidFill>
                  <a:schemeClr val="dk1"/>
                </a:solidFill>
                <a:latin typeface="Arial"/>
                <a:ea typeface="Arial"/>
                <a:cs typeface="Arial"/>
                <a:sym typeface="Arial"/>
              </a:rPr>
              <a:t>Another solution is to establish a share table at school. At a share table, students leave unopened, packaged food and fruits with non-edible skins for others who might want it. Do you have a share table at your school? If not, is this something you could establish?</a:t>
            </a:r>
          </a:p>
          <a:p>
            <a:pPr marL="158750" indent="0">
              <a:buNone/>
            </a:pPr>
            <a:endParaRPr lang="en-US" dirty="0"/>
          </a:p>
        </p:txBody>
      </p:sp>
    </p:spTree>
    <p:extLst>
      <p:ext uri="{BB962C8B-B14F-4D97-AF65-F5344CB8AC3E}">
        <p14:creationId xmlns:p14="http://schemas.microsoft.com/office/powerpoint/2010/main" val="4197734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rtl="0">
              <a:lnSpc>
                <a:spcPct val="100000"/>
              </a:lnSpc>
              <a:spcBef>
                <a:spcPts val="0"/>
              </a:spcBef>
              <a:spcAft>
                <a:spcPts val="0"/>
              </a:spcAft>
              <a:buClr>
                <a:srgbClr val="000000"/>
              </a:buClr>
              <a:buSzPts val="1100"/>
              <a:buFont typeface="Arial"/>
              <a:buChar char="●"/>
            </a:pPr>
            <a:r>
              <a:rPr lang="en-US" sz="1100" dirty="0">
                <a:solidFill>
                  <a:schemeClr val="dk1"/>
                </a:solidFill>
                <a:latin typeface="Arial"/>
                <a:ea typeface="Arial"/>
                <a:cs typeface="Arial"/>
                <a:sym typeface="Arial"/>
              </a:rPr>
              <a:t>The third way we can fight the negative impact of food waste is to “divert” food from landfills. We can do this by composting. Composting is letting organic matter decompose and then reusing it as fertilizer. Not all food waste can be composted. Fruits and vegetables, nutshells, teabags, coffee grounds, and eggshells can all be composted. Dairy products, meat and fish, bones, and baked goods cannot. As we discussed earlier, not only does composting allow us to reuse waste in a helpful way, it also produces much less greenhouse gas than if that same food were in a landfill. </a:t>
            </a:r>
            <a:endParaRPr lang="en-US" dirty="0"/>
          </a:p>
          <a:p>
            <a:pPr marL="0" marR="0" lvl="0" indent="0" algn="l" rtl="0">
              <a:lnSpc>
                <a:spcPct val="100000"/>
              </a:lnSpc>
              <a:spcBef>
                <a:spcPts val="0"/>
              </a:spcBef>
              <a:spcAft>
                <a:spcPts val="0"/>
              </a:spcAft>
              <a:buNone/>
            </a:pPr>
            <a:r>
              <a:rPr lang="en-US" sz="1100" dirty="0">
                <a:solidFill>
                  <a:schemeClr val="dk1"/>
                </a:solidFill>
                <a:latin typeface="Arial"/>
                <a:ea typeface="Arial"/>
                <a:cs typeface="Arial"/>
                <a:sym typeface="Arial"/>
              </a:rPr>
              <a:t> </a:t>
            </a:r>
            <a:endParaRPr lang="en-US" dirty="0"/>
          </a:p>
          <a:p>
            <a:pPr marL="457200" marR="0" lvl="0" indent="-298450" algn="l" rtl="0">
              <a:lnSpc>
                <a:spcPct val="100000"/>
              </a:lnSpc>
              <a:spcBef>
                <a:spcPts val="0"/>
              </a:spcBef>
              <a:spcAft>
                <a:spcPts val="0"/>
              </a:spcAft>
              <a:buClr>
                <a:srgbClr val="000000"/>
              </a:buClr>
              <a:buSzPts val="1100"/>
              <a:buFont typeface="Arial"/>
              <a:buChar char="●"/>
            </a:pPr>
            <a:r>
              <a:rPr lang="en-US" sz="1100" dirty="0">
                <a:solidFill>
                  <a:schemeClr val="dk1"/>
                </a:solidFill>
                <a:latin typeface="Arial"/>
                <a:ea typeface="Arial"/>
                <a:cs typeface="Arial"/>
                <a:sym typeface="Arial"/>
              </a:rPr>
              <a:t>You can start a compost pile at home or at your school. Many cities have resources for starting school gardens, and a compost pile is a perfect way to start. You may even be able to partner with local farmers to have your food waste picked up and used as animal feed or farm compost. </a:t>
            </a:r>
          </a:p>
          <a:p>
            <a:pPr marL="0" marR="0" lvl="0" indent="0" algn="l" rtl="0">
              <a:lnSpc>
                <a:spcPct val="100000"/>
              </a:lnSpc>
              <a:spcBef>
                <a:spcPts val="0"/>
              </a:spcBef>
              <a:spcAft>
                <a:spcPts val="0"/>
              </a:spcAft>
              <a:buNone/>
            </a:pPr>
            <a:endParaRPr lang="en-US" sz="1100" dirty="0">
              <a:solidFill>
                <a:schemeClr val="dk1"/>
              </a:solidFill>
            </a:endParaRPr>
          </a:p>
          <a:p>
            <a:pPr marL="457200" marR="0" lvl="0" indent="-304800" algn="l" rtl="0">
              <a:lnSpc>
                <a:spcPct val="100000"/>
              </a:lnSpc>
              <a:spcBef>
                <a:spcPts val="0"/>
              </a:spcBef>
              <a:spcAft>
                <a:spcPts val="0"/>
              </a:spcAft>
              <a:buClr>
                <a:schemeClr val="dk1"/>
              </a:buClr>
              <a:buSzPts val="1200"/>
              <a:buChar char="●"/>
            </a:pPr>
            <a:r>
              <a:rPr lang="en-US" sz="1100" dirty="0">
                <a:solidFill>
                  <a:schemeClr val="dk1"/>
                </a:solidFill>
              </a:rPr>
              <a:t>Try brainstorming some interventions for where food might be diverted. Here are ways to get your students started: call a local food bank or church pantry, send a letter to the city asking for a composting program, or reach out to a farmer who might be willing to take in composting.</a:t>
            </a:r>
            <a:endParaRPr lang="en-US" dirty="0"/>
          </a:p>
          <a:p>
            <a:pPr marL="158750" indent="0">
              <a:buNone/>
            </a:pPr>
            <a:endParaRPr lang="en-US" dirty="0"/>
          </a:p>
        </p:txBody>
      </p:sp>
    </p:spTree>
    <p:extLst>
      <p:ext uri="{BB962C8B-B14F-4D97-AF65-F5344CB8AC3E}">
        <p14:creationId xmlns:p14="http://schemas.microsoft.com/office/powerpoint/2010/main" val="224982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sz="1100" dirty="0">
                <a:solidFill>
                  <a:schemeClr val="dk1"/>
                </a:solidFill>
                <a:latin typeface="Arial"/>
                <a:ea typeface="Arial"/>
                <a:cs typeface="Arial"/>
                <a:sym typeface="Arial"/>
              </a:rPr>
              <a:t>The Food Recovery Hierarchy is a high-level look at food waste strategies. But we want to make a difference right where we live. </a:t>
            </a:r>
            <a:endParaRPr lang="en-US" dirty="0"/>
          </a:p>
          <a:p>
            <a:pPr marL="0" marR="0" lvl="0" indent="0" algn="l" rtl="0">
              <a:lnSpc>
                <a:spcPct val="100000"/>
              </a:lnSpc>
              <a:spcBef>
                <a:spcPts val="0"/>
              </a:spcBef>
              <a:spcAft>
                <a:spcPts val="0"/>
              </a:spcAft>
              <a:buClr>
                <a:srgbClr val="000000"/>
              </a:buClr>
              <a:buSzPts val="1200"/>
              <a:buFont typeface="Arial"/>
              <a:buNone/>
            </a:pPr>
            <a:endParaRPr lang="en-US" sz="11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100" dirty="0">
                <a:solidFill>
                  <a:schemeClr val="dk1"/>
                </a:solidFill>
                <a:latin typeface="Arial"/>
                <a:ea typeface="Arial"/>
                <a:cs typeface="Arial"/>
                <a:sym typeface="Arial"/>
              </a:rPr>
              <a:t>As we mentioned earlier, one way to fight food waste at school is to measure exactly how much we are wasting. This is called a food audit. You can hold a food audit on one day or over several days. The goal is to learn how much is being thrown away and why. Students are interviewed about what they are throwing away. Before food is discarded, it is separated from wrappers and can be sorted into type. Then it is weighed. After the audit, students analyze their results, discuss why people are throwing away food, and share ideas for helping to reduce the amount of food wasted at school.</a:t>
            </a:r>
            <a:br>
              <a:rPr lang="en-US" sz="1100" dirty="0">
                <a:solidFill>
                  <a:schemeClr val="dk1"/>
                </a:solidFill>
                <a:latin typeface="Arial"/>
                <a:ea typeface="Arial"/>
                <a:cs typeface="Arial"/>
                <a:sym typeface="Arial"/>
              </a:rPr>
            </a:br>
            <a:r>
              <a:rPr lang="en-US" sz="1100" dirty="0">
                <a:solidFill>
                  <a:schemeClr val="dk1"/>
                </a:solidFill>
                <a:latin typeface="Arial"/>
                <a:ea typeface="Arial"/>
                <a:cs typeface="Arial"/>
                <a:sym typeface="Arial"/>
              </a:rPr>
              <a:t/>
            </a:r>
            <a:br>
              <a:rPr lang="en-US" sz="1100" dirty="0">
                <a:solidFill>
                  <a:schemeClr val="dk1"/>
                </a:solidFill>
                <a:latin typeface="Arial"/>
                <a:ea typeface="Arial"/>
                <a:cs typeface="Arial"/>
                <a:sym typeface="Arial"/>
              </a:rPr>
            </a:br>
            <a:r>
              <a:rPr lang="en-US" sz="1100" dirty="0">
                <a:solidFill>
                  <a:schemeClr val="dk1"/>
                </a:solidFill>
                <a:latin typeface="Arial"/>
                <a:ea typeface="Arial"/>
                <a:cs typeface="Arial"/>
                <a:sym typeface="Arial"/>
              </a:rPr>
              <a:t>You can now discuss the specifics of your food audit. If your school is online, you can still do a food audit! See the lesson and discuss alternatives as a class. </a:t>
            </a:r>
            <a:endParaRPr lang="en-US" dirty="0"/>
          </a:p>
          <a:p>
            <a:pPr marL="158750" indent="0">
              <a:buNone/>
            </a:pPr>
            <a:endParaRPr lang="en-US" dirty="0"/>
          </a:p>
        </p:txBody>
      </p:sp>
    </p:spTree>
    <p:extLst>
      <p:ext uri="{BB962C8B-B14F-4D97-AF65-F5344CB8AC3E}">
        <p14:creationId xmlns:p14="http://schemas.microsoft.com/office/powerpoint/2010/main" val="668563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Arial"/>
                <a:ea typeface="Arial"/>
                <a:cs typeface="Arial"/>
                <a:sym typeface="Arial"/>
              </a:rPr>
              <a:t>Reiterate that food waste is a huge problem that impacts our planet. Ask students to share the costs of food waste to the environment. Then challenge them to consider (and share) ways they can make a difference (start composting at home, eat leftovers, save uneaten food for later, take smaller portions, etc.).</a:t>
            </a:r>
            <a:endParaRPr lang="en-US" dirty="0"/>
          </a:p>
          <a:p>
            <a:pPr marL="158750" indent="0">
              <a:buNone/>
            </a:pPr>
            <a:endParaRPr lang="en-US" dirty="0"/>
          </a:p>
        </p:txBody>
      </p:sp>
    </p:spTree>
    <p:extLst>
      <p:ext uri="{BB962C8B-B14F-4D97-AF65-F5344CB8AC3E}">
        <p14:creationId xmlns:p14="http://schemas.microsoft.com/office/powerpoint/2010/main" val="267033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Food. It’s something we all think about daily, and it can be one of life’s greatest pleasures. (Ask several students to describe their favorite meal, favorite snack, and/or favorite dessert.)</a:t>
            </a:r>
          </a:p>
          <a:p>
            <a:endParaRPr lang="en-US" dirty="0"/>
          </a:p>
        </p:txBody>
      </p:sp>
    </p:spTree>
    <p:extLst>
      <p:ext uri="{BB962C8B-B14F-4D97-AF65-F5344CB8AC3E}">
        <p14:creationId xmlns:p14="http://schemas.microsoft.com/office/powerpoint/2010/main" val="397690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rPr>
              <a:t>We are going to talk about </a:t>
            </a:r>
            <a:r>
              <a:rPr lang="en-US" sz="1100" b="1" dirty="0">
                <a:solidFill>
                  <a:schemeClr val="dk1"/>
                </a:solidFill>
              </a:rPr>
              <a:t>two</a:t>
            </a:r>
            <a:r>
              <a:rPr lang="en-US" sz="1100" dirty="0">
                <a:solidFill>
                  <a:schemeClr val="dk1"/>
                </a:solidFill>
              </a:rPr>
              <a:t> of those today: </a:t>
            </a:r>
            <a:r>
              <a:rPr lang="en-US" sz="1100" b="1" dirty="0">
                <a:solidFill>
                  <a:schemeClr val="dk1"/>
                </a:solidFill>
              </a:rPr>
              <a:t>land and water</a:t>
            </a:r>
            <a:r>
              <a:rPr lang="en-US" sz="1100" dirty="0">
                <a:solidFill>
                  <a:schemeClr val="dk1"/>
                </a:solidFill>
              </a:rPr>
              <a:t>. Let’s start with land. Here are two questions.</a:t>
            </a: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rPr>
              <a:t>The answer to the first one is that 50% of the world’s livable land has been converted to farmland.</a:t>
            </a:r>
          </a:p>
          <a:p>
            <a:pPr marL="0" lvl="0" indent="0" algn="l" rtl="0">
              <a:lnSpc>
                <a:spcPct val="115000"/>
              </a:lnSpc>
              <a:spcBef>
                <a:spcPts val="0"/>
              </a:spcBef>
              <a:spcAft>
                <a:spcPts val="0"/>
              </a:spcAft>
              <a:buSzPts val="1100"/>
              <a:buNone/>
            </a:pPr>
            <a:r>
              <a:rPr lang="en-US" sz="1100" dirty="0">
                <a:solidFill>
                  <a:schemeClr val="dk1"/>
                </a:solidFill>
              </a:rPr>
              <a:t>The answer to the second question is: it’s huge!</a:t>
            </a:r>
            <a:endParaRPr lang="en-US" sz="1100" dirty="0"/>
          </a:p>
          <a:p>
            <a:pPr marL="158750" indent="0">
              <a:buNone/>
            </a:pPr>
            <a:endParaRPr lang="en-US" dirty="0"/>
          </a:p>
        </p:txBody>
      </p:sp>
    </p:spTree>
    <p:extLst>
      <p:ext uri="{BB962C8B-B14F-4D97-AF65-F5344CB8AC3E}">
        <p14:creationId xmlns:p14="http://schemas.microsoft.com/office/powerpoint/2010/main" val="2596614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“Biodiversity loss” sounds like a complicated term, but its meaning is simple. It refers to the extinction or reduction of animal species. It means that as people use more of the earth’s land, the number and variety of animals that can survive shrinks. What does this have to do with food? Well, 70% of biodiversity loss is due to food production. As we produce the food necessary to feed the world, we sacrifice the wildlife that makes our planet such an incredible place.</a:t>
            </a:r>
          </a:p>
          <a:p>
            <a:pPr marL="158750" indent="0">
              <a:buNone/>
            </a:pPr>
            <a:endParaRPr lang="en-US" dirty="0"/>
          </a:p>
        </p:txBody>
      </p:sp>
    </p:spTree>
    <p:extLst>
      <p:ext uri="{BB962C8B-B14F-4D97-AF65-F5344CB8AC3E}">
        <p14:creationId xmlns:p14="http://schemas.microsoft.com/office/powerpoint/2010/main" val="209210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Back to the costs of food production. Another major part of what is needed to produce food is water. Crops need water to grow. Animals need water to drink. The amount needed is staggering! (Reveal each bullet point as you talk about it.) That’s a lot of water. In fact, 80-90% of U.S. water consumption is for agriculture.</a:t>
            </a:r>
          </a:p>
          <a:p>
            <a:pPr marL="158750" indent="0">
              <a:buNone/>
            </a:pPr>
            <a:endParaRPr lang="en-US" dirty="0"/>
          </a:p>
        </p:txBody>
      </p:sp>
    </p:spTree>
    <p:extLst>
      <p:ext uri="{BB962C8B-B14F-4D97-AF65-F5344CB8AC3E}">
        <p14:creationId xmlns:p14="http://schemas.microsoft.com/office/powerpoint/2010/main" val="10879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So the point is, we use a LOT of land for growing and raising food. And we use a LOT of water for the same thing. But it’s worth it, right? We have to feed people … there is no getting around it! Well, right … and wrong. How much food do you think we actually consume, and how much do you think is wasted? (Allow students to hypothesize.)</a:t>
            </a:r>
          </a:p>
          <a:p>
            <a:pPr marL="158750" indent="0">
              <a:buNone/>
            </a:pPr>
            <a:endParaRPr lang="en-US" dirty="0"/>
          </a:p>
        </p:txBody>
      </p:sp>
    </p:spTree>
    <p:extLst>
      <p:ext uri="{BB962C8B-B14F-4D97-AF65-F5344CB8AC3E}">
        <p14:creationId xmlns:p14="http://schemas.microsoft.com/office/powerpoint/2010/main" val="331426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Imagine that your mom or dad made you a birthday cake, and before eating it, you sliced off a third of it and dumped it in the trash. It sounds crazy, but that’s exactly what we do in the United States. A third of all the land and water used for food, a third of the labor invested in growing it, a third of the fuel used to plant, harvest, and transport it—is for nothing. Sometimes it’s hard to grasp what numbers like this actually mean, so let’s look at some illustrations…</a:t>
            </a:r>
          </a:p>
          <a:p>
            <a:pPr marL="158750" indent="0">
              <a:buNone/>
            </a:pPr>
            <a:endParaRPr lang="en-US" dirty="0"/>
          </a:p>
        </p:txBody>
      </p:sp>
    </p:spTree>
    <p:extLst>
      <p:ext uri="{BB962C8B-B14F-4D97-AF65-F5344CB8AC3E}">
        <p14:creationId xmlns:p14="http://schemas.microsoft.com/office/powerpoint/2010/main" val="343890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If all the food we wasted came from one farm, that farm would be three quarters the size of California. It would harvest enough food to fill a 40-ton tractor-trailer every 20 seconds. Picture a tractor-trailer full of food, dumping its contents in a landfill every 20 seconds, all day and all night. That’s the situation in our country.</a:t>
            </a:r>
          </a:p>
          <a:p>
            <a:pPr marL="158750" indent="0">
              <a:buNone/>
            </a:pPr>
            <a:endParaRPr lang="en-US" dirty="0"/>
          </a:p>
        </p:txBody>
      </p:sp>
    </p:spTree>
    <p:extLst>
      <p:ext uri="{BB962C8B-B14F-4D97-AF65-F5344CB8AC3E}">
        <p14:creationId xmlns:p14="http://schemas.microsoft.com/office/powerpoint/2010/main" val="390785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rtl="0">
              <a:lnSpc>
                <a:spcPct val="100000"/>
              </a:lnSpc>
              <a:spcBef>
                <a:spcPts val="0"/>
              </a:spcBef>
              <a:spcAft>
                <a:spcPts val="0"/>
              </a:spcAft>
              <a:buClr>
                <a:srgbClr val="000000"/>
              </a:buClr>
              <a:buSzPts val="1100"/>
              <a:buFont typeface="Arial"/>
              <a:buChar char="●"/>
            </a:pPr>
            <a:r>
              <a:rPr lang="en-US" dirty="0">
                <a:solidFill>
                  <a:schemeClr val="dk1"/>
                </a:solidFill>
                <a:latin typeface="Arial"/>
                <a:ea typeface="Arial"/>
                <a:cs typeface="Arial"/>
                <a:sym typeface="Arial"/>
              </a:rPr>
              <a:t>We need SOME greenhouse gases … they keep our planet warm enough to live on. But too much is bad because this </a:t>
            </a:r>
            <a:r>
              <a:rPr lang="en-US" dirty="0">
                <a:solidFill>
                  <a:schemeClr val="dk1"/>
                </a:solidFill>
              </a:rPr>
              <a:t>causes climate change</a:t>
            </a:r>
            <a:r>
              <a:rPr lang="en-US" dirty="0">
                <a:solidFill>
                  <a:schemeClr val="dk1"/>
                </a:solidFill>
                <a:latin typeface="Arial"/>
                <a:ea typeface="Arial"/>
                <a:cs typeface="Arial"/>
                <a:sym typeface="Arial"/>
              </a:rPr>
              <a:t>, extreme weather events, and </a:t>
            </a:r>
            <a:r>
              <a:rPr lang="en-US" dirty="0">
                <a:solidFill>
                  <a:schemeClr val="dk1"/>
                </a:solidFill>
              </a:rPr>
              <a:t>the</a:t>
            </a:r>
            <a:r>
              <a:rPr lang="en-US" dirty="0">
                <a:solidFill>
                  <a:schemeClr val="dk1"/>
                </a:solidFill>
                <a:latin typeface="Arial"/>
                <a:ea typeface="Arial"/>
                <a:cs typeface="Arial"/>
                <a:sym typeface="Arial"/>
              </a:rPr>
              <a:t> sea levels to rise. </a:t>
            </a:r>
            <a:endParaRPr lang="en-US" dirty="0"/>
          </a:p>
          <a:p>
            <a:pPr marL="0" marR="0" lvl="0" indent="0" algn="l" rtl="0">
              <a:lnSpc>
                <a:spcPct val="100000"/>
              </a:lnSpc>
              <a:spcBef>
                <a:spcPts val="0"/>
              </a:spcBef>
              <a:spcAft>
                <a:spcPts val="0"/>
              </a:spcAft>
              <a:buNone/>
            </a:pPr>
            <a:r>
              <a:rPr lang="en-US" dirty="0">
                <a:solidFill>
                  <a:schemeClr val="dk1"/>
                </a:solidFill>
                <a:latin typeface="Arial"/>
                <a:ea typeface="Arial"/>
                <a:cs typeface="Arial"/>
                <a:sym typeface="Arial"/>
              </a:rPr>
              <a:t> </a:t>
            </a:r>
            <a:endParaRPr lang="en-US" dirty="0"/>
          </a:p>
          <a:p>
            <a:pPr marL="457200" marR="0" lvl="0" indent="-298450" algn="l" rtl="0">
              <a:lnSpc>
                <a:spcPct val="100000"/>
              </a:lnSpc>
              <a:spcBef>
                <a:spcPts val="0"/>
              </a:spcBef>
              <a:spcAft>
                <a:spcPts val="0"/>
              </a:spcAft>
              <a:buClr>
                <a:srgbClr val="000000"/>
              </a:buClr>
              <a:buSzPts val="1100"/>
              <a:buFont typeface="Arial"/>
              <a:buChar char="●"/>
            </a:pPr>
            <a:r>
              <a:rPr lang="en-US" dirty="0">
                <a:solidFill>
                  <a:schemeClr val="dk1"/>
                </a:solidFill>
                <a:latin typeface="Arial"/>
                <a:ea typeface="Arial"/>
                <a:cs typeface="Arial"/>
                <a:sym typeface="Arial"/>
              </a:rPr>
              <a:t>There are different kinds of greenhouse gases. Composting produces one greenhouse gas called carbon dioxide. When food waste is composted, it is digested by bacteria with oxygen, releasing carbon dioxide. When food is put in landfills, it is digested by bacteria </a:t>
            </a:r>
            <a:r>
              <a:rPr lang="en-US" i="1" dirty="0">
                <a:solidFill>
                  <a:schemeClr val="dk1"/>
                </a:solidFill>
                <a:latin typeface="Arial"/>
                <a:ea typeface="Arial"/>
                <a:cs typeface="Arial"/>
                <a:sym typeface="Arial"/>
              </a:rPr>
              <a:t>without</a:t>
            </a:r>
            <a:r>
              <a:rPr lang="en-US" dirty="0">
                <a:solidFill>
                  <a:schemeClr val="dk1"/>
                </a:solidFill>
                <a:latin typeface="Arial"/>
                <a:ea typeface="Arial"/>
                <a:cs typeface="Arial"/>
                <a:sym typeface="Arial"/>
              </a:rPr>
              <a:t> oxygen, releasing methane, a greenhouse gas that can heat our planet 25 to 30 times more powerfully than carbon dioxide. That’s why compost is better than landfill</a:t>
            </a:r>
            <a:r>
              <a:rPr lang="en-US" dirty="0">
                <a:solidFill>
                  <a:schemeClr val="dk1"/>
                </a:solidFill>
              </a:rPr>
              <a:t>:</a:t>
            </a:r>
            <a:r>
              <a:rPr lang="en-US" dirty="0">
                <a:solidFill>
                  <a:schemeClr val="dk1"/>
                </a:solidFill>
                <a:latin typeface="Arial"/>
                <a:ea typeface="Arial"/>
                <a:cs typeface="Arial"/>
                <a:sym typeface="Arial"/>
              </a:rPr>
              <a:t> because it produces the kind of gas that warms our planet less.</a:t>
            </a:r>
            <a:endParaRPr lang="en-US" dirty="0"/>
          </a:p>
          <a:p>
            <a:pPr marL="0" marR="0" lvl="0" indent="0" algn="l" rtl="0">
              <a:lnSpc>
                <a:spcPct val="100000"/>
              </a:lnSpc>
              <a:spcBef>
                <a:spcPts val="0"/>
              </a:spcBef>
              <a:spcAft>
                <a:spcPts val="0"/>
              </a:spcAft>
              <a:buNone/>
            </a:pPr>
            <a:r>
              <a:rPr lang="en-US" dirty="0">
                <a:solidFill>
                  <a:schemeClr val="dk1"/>
                </a:solidFill>
                <a:latin typeface="Arial"/>
                <a:ea typeface="Arial"/>
                <a:cs typeface="Arial"/>
                <a:sym typeface="Arial"/>
              </a:rPr>
              <a:t> </a:t>
            </a:r>
            <a:endParaRPr lang="en-US" dirty="0"/>
          </a:p>
          <a:p>
            <a:pPr marL="457200" marR="0" lvl="0" indent="-298450" algn="l" rtl="0">
              <a:lnSpc>
                <a:spcPct val="100000"/>
              </a:lnSpc>
              <a:spcBef>
                <a:spcPts val="0"/>
              </a:spcBef>
              <a:spcAft>
                <a:spcPts val="0"/>
              </a:spcAft>
              <a:buClr>
                <a:srgbClr val="000000"/>
              </a:buClr>
              <a:buSzPts val="1100"/>
              <a:buFont typeface="Arial"/>
              <a:buChar char="●"/>
            </a:pPr>
            <a:r>
              <a:rPr lang="en-US" dirty="0">
                <a:solidFill>
                  <a:schemeClr val="dk1"/>
                </a:solidFill>
                <a:latin typeface="Arial"/>
                <a:ea typeface="Arial"/>
                <a:cs typeface="Arial"/>
                <a:sym typeface="Arial"/>
              </a:rPr>
              <a:t>Agriculture is the world’s second</a:t>
            </a:r>
            <a:r>
              <a:rPr lang="en-US" dirty="0">
                <a:solidFill>
                  <a:schemeClr val="dk1"/>
                </a:solidFill>
              </a:rPr>
              <a:t>-</a:t>
            </a:r>
            <a:r>
              <a:rPr lang="en-US" dirty="0">
                <a:solidFill>
                  <a:schemeClr val="dk1"/>
                </a:solidFill>
                <a:latin typeface="Arial"/>
                <a:ea typeface="Arial"/>
                <a:cs typeface="Arial"/>
                <a:sym typeface="Arial"/>
              </a:rPr>
              <a:t>largest emitter of greenhouse gases. In the U.S., food in landfills produces 124 million tons of greenhouse gas emissions, which is enough energy to power 13 million homes for one year!</a:t>
            </a:r>
            <a:endParaRPr lang="en-US" dirty="0"/>
          </a:p>
          <a:p>
            <a:pPr marL="158750" indent="0">
              <a:buNone/>
            </a:pPr>
            <a:endParaRPr lang="en-US" dirty="0"/>
          </a:p>
        </p:txBody>
      </p:sp>
    </p:spTree>
    <p:extLst>
      <p:ext uri="{BB962C8B-B14F-4D97-AF65-F5344CB8AC3E}">
        <p14:creationId xmlns:p14="http://schemas.microsoft.com/office/powerpoint/2010/main" val="243542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8"/>
        <p:cNvGrpSpPr/>
        <p:nvPr/>
      </p:nvGrpSpPr>
      <p:grpSpPr>
        <a:xfrm>
          <a:off x="0" y="0"/>
          <a:ext cx="0" cy="0"/>
          <a:chOff x="0" y="0"/>
          <a:chExt cx="0" cy="0"/>
        </a:xfrm>
      </p:grpSpPr>
      <p:sp>
        <p:nvSpPr>
          <p:cNvPr id="9" name="Google Shape;9;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txBox="1">
            <a:spLocks noGrp="1"/>
          </p:cNvSpPr>
          <p:nvPr>
            <p:ph type="ctrTitle"/>
          </p:nvPr>
        </p:nvSpPr>
        <p:spPr>
          <a:xfrm>
            <a:off x="-150" y="1201675"/>
            <a:ext cx="9144000" cy="188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4800"/>
              <a:buFont typeface="Black Han Sans"/>
              <a:buNone/>
              <a:defRPr sz="4800">
                <a:solidFill>
                  <a:schemeClr val="dk1"/>
                </a:solidFill>
                <a:latin typeface="Black Han Sans"/>
                <a:ea typeface="Black Han Sans"/>
                <a:cs typeface="Black Han Sans"/>
                <a:sym typeface="Black Han Sans"/>
              </a:defRPr>
            </a:lvl1pPr>
            <a:lvl2pPr lvl="1" algn="r">
              <a:lnSpc>
                <a:spcPct val="100000"/>
              </a:lnSpc>
              <a:spcBef>
                <a:spcPts val="0"/>
              </a:spcBef>
              <a:spcAft>
                <a:spcPts val="0"/>
              </a:spcAft>
              <a:buSzPts val="4800"/>
              <a:buNone/>
              <a:defRPr sz="4800"/>
            </a:lvl2pPr>
            <a:lvl3pPr lvl="2" algn="r">
              <a:lnSpc>
                <a:spcPct val="100000"/>
              </a:lnSpc>
              <a:spcBef>
                <a:spcPts val="0"/>
              </a:spcBef>
              <a:spcAft>
                <a:spcPts val="0"/>
              </a:spcAft>
              <a:buSzPts val="4800"/>
              <a:buNone/>
              <a:defRPr sz="4800"/>
            </a:lvl3pPr>
            <a:lvl4pPr lvl="3" algn="r">
              <a:lnSpc>
                <a:spcPct val="100000"/>
              </a:lnSpc>
              <a:spcBef>
                <a:spcPts val="0"/>
              </a:spcBef>
              <a:spcAft>
                <a:spcPts val="0"/>
              </a:spcAft>
              <a:buSzPts val="4800"/>
              <a:buNone/>
              <a:defRPr sz="4800"/>
            </a:lvl4pPr>
            <a:lvl5pPr lvl="4" algn="r">
              <a:lnSpc>
                <a:spcPct val="100000"/>
              </a:lnSpc>
              <a:spcBef>
                <a:spcPts val="0"/>
              </a:spcBef>
              <a:spcAft>
                <a:spcPts val="0"/>
              </a:spcAft>
              <a:buSzPts val="4800"/>
              <a:buNone/>
              <a:defRPr sz="4800"/>
            </a:lvl5pPr>
            <a:lvl6pPr lvl="5" algn="r">
              <a:lnSpc>
                <a:spcPct val="100000"/>
              </a:lnSpc>
              <a:spcBef>
                <a:spcPts val="0"/>
              </a:spcBef>
              <a:spcAft>
                <a:spcPts val="0"/>
              </a:spcAft>
              <a:buSzPts val="4800"/>
              <a:buNone/>
              <a:defRPr sz="4800"/>
            </a:lvl6pPr>
            <a:lvl7pPr lvl="6" algn="r">
              <a:lnSpc>
                <a:spcPct val="100000"/>
              </a:lnSpc>
              <a:spcBef>
                <a:spcPts val="0"/>
              </a:spcBef>
              <a:spcAft>
                <a:spcPts val="0"/>
              </a:spcAft>
              <a:buSzPts val="4800"/>
              <a:buNone/>
              <a:defRPr sz="4800"/>
            </a:lvl7pPr>
            <a:lvl8pPr lvl="7" algn="r">
              <a:lnSpc>
                <a:spcPct val="100000"/>
              </a:lnSpc>
              <a:spcBef>
                <a:spcPts val="0"/>
              </a:spcBef>
              <a:spcAft>
                <a:spcPts val="0"/>
              </a:spcAft>
              <a:buSzPts val="4800"/>
              <a:buNone/>
              <a:defRPr sz="4800"/>
            </a:lvl8pPr>
            <a:lvl9pPr lvl="8" algn="r">
              <a:lnSpc>
                <a:spcPct val="100000"/>
              </a:lnSpc>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3528303" y="3295238"/>
            <a:ext cx="2087400" cy="670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400" b="0" i="0">
                <a:solidFill>
                  <a:schemeClr val="dk1"/>
                </a:solidFill>
                <a:latin typeface="Arial" panose="020B0604020202020204" pitchFamily="34" charset="0"/>
                <a:cs typeface="Arial" panose="020B0604020202020204" pitchFamily="34" charset="0"/>
              </a:defRPr>
            </a:lvl1pPr>
            <a:lvl2pPr lvl="1" algn="l">
              <a:lnSpc>
                <a:spcPct val="100000"/>
              </a:lnSpc>
              <a:spcBef>
                <a:spcPts val="0"/>
              </a:spcBef>
              <a:spcAft>
                <a:spcPts val="0"/>
              </a:spcAft>
              <a:buClr>
                <a:schemeClr val="dk1"/>
              </a:buClr>
              <a:buSzPts val="1400"/>
              <a:buNone/>
              <a:defRPr sz="1400">
                <a:solidFill>
                  <a:schemeClr val="dk1"/>
                </a:solidFill>
              </a:defRPr>
            </a:lvl2pPr>
            <a:lvl3pPr lvl="2" algn="l">
              <a:lnSpc>
                <a:spcPct val="100000"/>
              </a:lnSpc>
              <a:spcBef>
                <a:spcPts val="0"/>
              </a:spcBef>
              <a:spcAft>
                <a:spcPts val="0"/>
              </a:spcAft>
              <a:buClr>
                <a:schemeClr val="dk1"/>
              </a:buClr>
              <a:buSzPts val="1400"/>
              <a:buNone/>
              <a:defRPr sz="1400">
                <a:solidFill>
                  <a:schemeClr val="dk1"/>
                </a:solidFill>
              </a:defRPr>
            </a:lvl3pPr>
            <a:lvl4pPr lvl="3" algn="l">
              <a:lnSpc>
                <a:spcPct val="100000"/>
              </a:lnSpc>
              <a:spcBef>
                <a:spcPts val="0"/>
              </a:spcBef>
              <a:spcAft>
                <a:spcPts val="0"/>
              </a:spcAft>
              <a:buClr>
                <a:schemeClr val="dk1"/>
              </a:buClr>
              <a:buSzPts val="1400"/>
              <a:buNone/>
              <a:defRPr sz="1400">
                <a:solidFill>
                  <a:schemeClr val="dk1"/>
                </a:solidFill>
              </a:defRPr>
            </a:lvl4pPr>
            <a:lvl5pPr lvl="4" algn="l">
              <a:lnSpc>
                <a:spcPct val="100000"/>
              </a:lnSpc>
              <a:spcBef>
                <a:spcPts val="0"/>
              </a:spcBef>
              <a:spcAft>
                <a:spcPts val="0"/>
              </a:spcAft>
              <a:buClr>
                <a:schemeClr val="dk1"/>
              </a:buClr>
              <a:buSzPts val="1400"/>
              <a:buNone/>
              <a:defRPr sz="1400">
                <a:solidFill>
                  <a:schemeClr val="dk1"/>
                </a:solidFill>
              </a:defRPr>
            </a:lvl5pPr>
            <a:lvl6pPr lvl="5" algn="l">
              <a:lnSpc>
                <a:spcPct val="100000"/>
              </a:lnSpc>
              <a:spcBef>
                <a:spcPts val="0"/>
              </a:spcBef>
              <a:spcAft>
                <a:spcPts val="0"/>
              </a:spcAft>
              <a:buClr>
                <a:schemeClr val="dk1"/>
              </a:buClr>
              <a:buSzPts val="1400"/>
              <a:buNone/>
              <a:defRPr sz="1400">
                <a:solidFill>
                  <a:schemeClr val="dk1"/>
                </a:solidFill>
              </a:defRPr>
            </a:lvl6pPr>
            <a:lvl7pPr lvl="6" algn="l">
              <a:lnSpc>
                <a:spcPct val="100000"/>
              </a:lnSpc>
              <a:spcBef>
                <a:spcPts val="0"/>
              </a:spcBef>
              <a:spcAft>
                <a:spcPts val="0"/>
              </a:spcAft>
              <a:buClr>
                <a:schemeClr val="dk1"/>
              </a:buClr>
              <a:buSzPts val="1400"/>
              <a:buNone/>
              <a:defRPr sz="1400">
                <a:solidFill>
                  <a:schemeClr val="dk1"/>
                </a:solidFill>
              </a:defRPr>
            </a:lvl7pPr>
            <a:lvl8pPr lvl="7" algn="l">
              <a:lnSpc>
                <a:spcPct val="100000"/>
              </a:lnSpc>
              <a:spcBef>
                <a:spcPts val="0"/>
              </a:spcBef>
              <a:spcAft>
                <a:spcPts val="0"/>
              </a:spcAft>
              <a:buClr>
                <a:schemeClr val="dk1"/>
              </a:buClr>
              <a:buSzPts val="1400"/>
              <a:buNone/>
              <a:defRPr sz="1400">
                <a:solidFill>
                  <a:schemeClr val="dk1"/>
                </a:solidFill>
              </a:defRPr>
            </a:lvl8pPr>
            <a:lvl9pPr lvl="8" algn="l">
              <a:lnSpc>
                <a:spcPct val="100000"/>
              </a:lnSpc>
              <a:spcBef>
                <a:spcPts val="0"/>
              </a:spcBef>
              <a:spcAft>
                <a:spcPts val="0"/>
              </a:spcAft>
              <a:buClr>
                <a:schemeClr val="dk1"/>
              </a:buClr>
              <a:buSzPts val="1400"/>
              <a:buNone/>
              <a:defRPr sz="1400">
                <a:solidFill>
                  <a:schemeClr val="dk1"/>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b="0" i="0">
                <a:latin typeface="Arial" panose="020B0604020202020204" pitchFamily="34" charset="0"/>
                <a:cs typeface="Arial" panose="020B0604020202020204" pitchFamily="34" charset="0"/>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 2">
  <p:cSld name="CUSTOM_12">
    <p:spTree>
      <p:nvGrpSpPr>
        <p:cNvPr id="1" name="Shape 20"/>
        <p:cNvGrpSpPr/>
        <p:nvPr/>
      </p:nvGrpSpPr>
      <p:grpSpPr>
        <a:xfrm>
          <a:off x="0" y="0"/>
          <a:ext cx="0" cy="0"/>
          <a:chOff x="0" y="0"/>
          <a:chExt cx="0" cy="0"/>
        </a:xfrm>
      </p:grpSpPr>
      <p:sp>
        <p:nvSpPr>
          <p:cNvPr id="21" name="Google Shape;21;p5"/>
          <p:cNvSpPr/>
          <p:nvPr/>
        </p:nvSpPr>
        <p:spPr>
          <a:xfrm>
            <a:off x="0" y="-9375"/>
            <a:ext cx="2719800" cy="5152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
          <p:cNvSpPr txBox="1">
            <a:spLocks noGrp="1"/>
          </p:cNvSpPr>
          <p:nvPr>
            <p:ph type="ctrTitle"/>
          </p:nvPr>
        </p:nvSpPr>
        <p:spPr>
          <a:xfrm>
            <a:off x="3961500" y="2025782"/>
            <a:ext cx="23190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3" name="Google Shape;23;p5"/>
          <p:cNvSpPr txBox="1">
            <a:spLocks noGrp="1"/>
          </p:cNvSpPr>
          <p:nvPr>
            <p:ph type="subTitle" idx="1"/>
          </p:nvPr>
        </p:nvSpPr>
        <p:spPr>
          <a:xfrm>
            <a:off x="3961500" y="2487232"/>
            <a:ext cx="19059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b="0" i="0">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CUSTOM_9_1">
    <p:bg>
      <p:bgPr>
        <a:noFill/>
        <a:effectLst/>
      </p:bgPr>
    </p:bg>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2"/>
              </a:buClr>
              <a:buSzPts val="2800"/>
              <a:buFont typeface="Black Han Sans"/>
              <a:buNone/>
              <a:defRPr sz="2800" b="0" i="0" u="none" strike="noStrike" cap="none">
                <a:solidFill>
                  <a:schemeClr val="accent2"/>
                </a:solidFill>
                <a:latin typeface="Black Han Sans"/>
                <a:ea typeface="Black Han Sans"/>
                <a:cs typeface="Black Han Sans"/>
                <a:sym typeface="Black Han Sans"/>
              </a:defRPr>
            </a:lvl1pPr>
            <a:lvl2pPr marR="0" lvl="1" algn="l" rtl="0">
              <a:lnSpc>
                <a:spcPct val="100000"/>
              </a:lnSpc>
              <a:spcBef>
                <a:spcPts val="0"/>
              </a:spcBef>
              <a:spcAft>
                <a:spcPts val="0"/>
              </a:spcAft>
              <a:buClr>
                <a:schemeClr val="accent2"/>
              </a:buClr>
              <a:buSzPts val="2800"/>
              <a:buFont typeface="Fira Sans Extra Condensed"/>
              <a:buNone/>
              <a:defRPr sz="2800" b="0" i="0" u="none" strike="noStrike" cap="none">
                <a:solidFill>
                  <a:schemeClr val="accent2"/>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accent2"/>
              </a:buClr>
              <a:buSzPts val="2800"/>
              <a:buFont typeface="Fira Sans Extra Condensed"/>
              <a:buNone/>
              <a:defRPr sz="2800" b="0" i="0" u="none" strike="noStrike" cap="none">
                <a:solidFill>
                  <a:schemeClr val="accent2"/>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accent2"/>
              </a:buClr>
              <a:buSzPts val="2800"/>
              <a:buFont typeface="Fira Sans Extra Condensed"/>
              <a:buNone/>
              <a:defRPr sz="2800" b="0" i="0" u="none" strike="noStrike" cap="none">
                <a:solidFill>
                  <a:schemeClr val="accent2"/>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accent2"/>
              </a:buClr>
              <a:buSzPts val="2800"/>
              <a:buFont typeface="Fira Sans Extra Condensed"/>
              <a:buNone/>
              <a:defRPr sz="2800" b="0" i="0" u="none" strike="noStrike" cap="none">
                <a:solidFill>
                  <a:schemeClr val="accent2"/>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accent2"/>
              </a:buClr>
              <a:buSzPts val="2800"/>
              <a:buFont typeface="Fira Sans Extra Condensed"/>
              <a:buNone/>
              <a:defRPr sz="2800" b="0" i="0" u="none" strike="noStrike" cap="none">
                <a:solidFill>
                  <a:schemeClr val="accent2"/>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accent2"/>
              </a:buClr>
              <a:buSzPts val="2800"/>
              <a:buFont typeface="Fira Sans Extra Condensed"/>
              <a:buNone/>
              <a:defRPr sz="2800" b="0" i="0" u="none" strike="noStrike" cap="none">
                <a:solidFill>
                  <a:schemeClr val="accent2"/>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accent2"/>
              </a:buClr>
              <a:buSzPts val="2800"/>
              <a:buFont typeface="Fira Sans Extra Condensed"/>
              <a:buNone/>
              <a:defRPr sz="2800" b="0" i="0" u="none" strike="noStrike" cap="none">
                <a:solidFill>
                  <a:schemeClr val="accent2"/>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accent2"/>
              </a:buClr>
              <a:buSzPts val="2800"/>
              <a:buFont typeface="Fira Sans Extra Condensed"/>
              <a:buNone/>
              <a:defRPr sz="2800" b="0" i="0" u="none" strike="noStrike" cap="none">
                <a:solidFill>
                  <a:schemeClr val="accent2"/>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chemeClr val="accent2"/>
              </a:buClr>
              <a:buSzPts val="1200"/>
              <a:buFont typeface="Lato"/>
              <a:buChar char="●"/>
              <a:defRPr sz="1200" b="0" i="0" u="none" strike="noStrike" cap="none">
                <a:solidFill>
                  <a:schemeClr val="accent2"/>
                </a:solidFill>
                <a:latin typeface="Lato"/>
                <a:ea typeface="Lato"/>
                <a:cs typeface="Lato"/>
                <a:sym typeface="Lato"/>
              </a:defRPr>
            </a:lvl1pPr>
            <a:lvl2pPr marL="914400" marR="0" lvl="1" indent="-304800" algn="l" rtl="0">
              <a:lnSpc>
                <a:spcPct val="115000"/>
              </a:lnSpc>
              <a:spcBef>
                <a:spcPts val="1600"/>
              </a:spcBef>
              <a:spcAft>
                <a:spcPts val="0"/>
              </a:spcAft>
              <a:buClr>
                <a:schemeClr val="accent2"/>
              </a:buClr>
              <a:buSzPts val="1200"/>
              <a:buFont typeface="Lato"/>
              <a:buChar char="○"/>
              <a:defRPr sz="1200" b="0" i="0" u="none" strike="noStrike" cap="none">
                <a:solidFill>
                  <a:schemeClr val="accent2"/>
                </a:solidFill>
                <a:latin typeface="Lato"/>
                <a:ea typeface="Lato"/>
                <a:cs typeface="Lato"/>
                <a:sym typeface="Lato"/>
              </a:defRPr>
            </a:lvl2pPr>
            <a:lvl3pPr marL="1371600" marR="0" lvl="2" indent="-304800" algn="l" rtl="0">
              <a:lnSpc>
                <a:spcPct val="115000"/>
              </a:lnSpc>
              <a:spcBef>
                <a:spcPts val="1600"/>
              </a:spcBef>
              <a:spcAft>
                <a:spcPts val="0"/>
              </a:spcAft>
              <a:buClr>
                <a:schemeClr val="accent2"/>
              </a:buClr>
              <a:buSzPts val="1200"/>
              <a:buFont typeface="Lato"/>
              <a:buChar char="■"/>
              <a:defRPr sz="1200" b="0" i="0" u="none" strike="noStrike" cap="none">
                <a:solidFill>
                  <a:schemeClr val="accent2"/>
                </a:solidFill>
                <a:latin typeface="Lato"/>
                <a:ea typeface="Lato"/>
                <a:cs typeface="Lato"/>
                <a:sym typeface="Lato"/>
              </a:defRPr>
            </a:lvl3pPr>
            <a:lvl4pPr marL="1828800" marR="0" lvl="3" indent="-304800" algn="l" rtl="0">
              <a:lnSpc>
                <a:spcPct val="115000"/>
              </a:lnSpc>
              <a:spcBef>
                <a:spcPts val="1600"/>
              </a:spcBef>
              <a:spcAft>
                <a:spcPts val="0"/>
              </a:spcAft>
              <a:buClr>
                <a:schemeClr val="accent2"/>
              </a:buClr>
              <a:buSzPts val="1200"/>
              <a:buFont typeface="Lato"/>
              <a:buChar char="●"/>
              <a:defRPr sz="1200" b="0" i="0" u="none" strike="noStrike" cap="none">
                <a:solidFill>
                  <a:schemeClr val="accent2"/>
                </a:solidFill>
                <a:latin typeface="Lato"/>
                <a:ea typeface="Lato"/>
                <a:cs typeface="Lato"/>
                <a:sym typeface="Lato"/>
              </a:defRPr>
            </a:lvl4pPr>
            <a:lvl5pPr marL="2286000" marR="0" lvl="4" indent="-304800" algn="l" rtl="0">
              <a:lnSpc>
                <a:spcPct val="115000"/>
              </a:lnSpc>
              <a:spcBef>
                <a:spcPts val="1600"/>
              </a:spcBef>
              <a:spcAft>
                <a:spcPts val="0"/>
              </a:spcAft>
              <a:buClr>
                <a:schemeClr val="accent2"/>
              </a:buClr>
              <a:buSzPts val="1200"/>
              <a:buFont typeface="Lato"/>
              <a:buChar char="○"/>
              <a:defRPr sz="1200" b="0" i="0" u="none" strike="noStrike" cap="none">
                <a:solidFill>
                  <a:schemeClr val="accent2"/>
                </a:solidFill>
                <a:latin typeface="Lato"/>
                <a:ea typeface="Lato"/>
                <a:cs typeface="Lato"/>
                <a:sym typeface="Lato"/>
              </a:defRPr>
            </a:lvl5pPr>
            <a:lvl6pPr marL="2743200" marR="0" lvl="5" indent="-304800" algn="l" rtl="0">
              <a:lnSpc>
                <a:spcPct val="115000"/>
              </a:lnSpc>
              <a:spcBef>
                <a:spcPts val="1600"/>
              </a:spcBef>
              <a:spcAft>
                <a:spcPts val="0"/>
              </a:spcAft>
              <a:buClr>
                <a:schemeClr val="accent2"/>
              </a:buClr>
              <a:buSzPts val="1200"/>
              <a:buFont typeface="Lato"/>
              <a:buChar char="■"/>
              <a:defRPr sz="1200" b="0" i="0" u="none" strike="noStrike" cap="none">
                <a:solidFill>
                  <a:schemeClr val="accent2"/>
                </a:solidFill>
                <a:latin typeface="Lato"/>
                <a:ea typeface="Lato"/>
                <a:cs typeface="Lato"/>
                <a:sym typeface="Lato"/>
              </a:defRPr>
            </a:lvl6pPr>
            <a:lvl7pPr marL="3200400" marR="0" lvl="6" indent="-304800" algn="l" rtl="0">
              <a:lnSpc>
                <a:spcPct val="115000"/>
              </a:lnSpc>
              <a:spcBef>
                <a:spcPts val="1600"/>
              </a:spcBef>
              <a:spcAft>
                <a:spcPts val="0"/>
              </a:spcAft>
              <a:buClr>
                <a:schemeClr val="accent2"/>
              </a:buClr>
              <a:buSzPts val="1200"/>
              <a:buFont typeface="Lato"/>
              <a:buChar char="●"/>
              <a:defRPr sz="1200" b="0" i="0" u="none" strike="noStrike" cap="none">
                <a:solidFill>
                  <a:schemeClr val="accent2"/>
                </a:solidFill>
                <a:latin typeface="Lato"/>
                <a:ea typeface="Lato"/>
                <a:cs typeface="Lato"/>
                <a:sym typeface="Lato"/>
              </a:defRPr>
            </a:lvl7pPr>
            <a:lvl8pPr marL="3657600" marR="0" lvl="7" indent="-304800" algn="l" rtl="0">
              <a:lnSpc>
                <a:spcPct val="115000"/>
              </a:lnSpc>
              <a:spcBef>
                <a:spcPts val="1600"/>
              </a:spcBef>
              <a:spcAft>
                <a:spcPts val="0"/>
              </a:spcAft>
              <a:buClr>
                <a:schemeClr val="accent2"/>
              </a:buClr>
              <a:buSzPts val="1200"/>
              <a:buFont typeface="Lato"/>
              <a:buChar char="○"/>
              <a:defRPr sz="1200" b="0" i="0" u="none" strike="noStrike" cap="none">
                <a:solidFill>
                  <a:schemeClr val="accent2"/>
                </a:solidFill>
                <a:latin typeface="Lato"/>
                <a:ea typeface="Lato"/>
                <a:cs typeface="Lato"/>
                <a:sym typeface="Lato"/>
              </a:defRPr>
            </a:lvl8pPr>
            <a:lvl9pPr marL="4114800" marR="0" lvl="8" indent="-304800" algn="l" rtl="0">
              <a:lnSpc>
                <a:spcPct val="115000"/>
              </a:lnSpc>
              <a:spcBef>
                <a:spcPts val="1600"/>
              </a:spcBef>
              <a:spcAft>
                <a:spcPts val="1600"/>
              </a:spcAft>
              <a:buClr>
                <a:schemeClr val="accent2"/>
              </a:buClr>
              <a:buSzPts val="1200"/>
              <a:buFont typeface="Lato"/>
              <a:buChar char="■"/>
              <a:defRPr sz="1200" b="0" i="0" u="none" strike="noStrike" cap="none">
                <a:solidFill>
                  <a:schemeClr val="accent2"/>
                </a:solidFill>
                <a:latin typeface="Lato"/>
                <a:ea typeface="Lato"/>
                <a:cs typeface="Lato"/>
                <a:sym typeface="Lato"/>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F3338-F4AE-48A3-907E-28FC42775900}"/>
              </a:ext>
            </a:extLst>
          </p:cNvPr>
          <p:cNvPicPr>
            <a:picLocks noChangeAspect="1"/>
          </p:cNvPicPr>
          <p:nvPr/>
        </p:nvPicPr>
        <p:blipFill>
          <a:blip r:embed="rId2"/>
          <a:stretch>
            <a:fillRect/>
          </a:stretch>
        </p:blipFill>
        <p:spPr>
          <a:xfrm>
            <a:off x="2696" y="0"/>
            <a:ext cx="9138608" cy="5143500"/>
          </a:xfrm>
          <a:prstGeom prst="rect">
            <a:avLst/>
          </a:prstGeom>
        </p:spPr>
      </p:pic>
    </p:spTree>
    <p:extLst>
      <p:ext uri="{BB962C8B-B14F-4D97-AF65-F5344CB8AC3E}">
        <p14:creationId xmlns:p14="http://schemas.microsoft.com/office/powerpoint/2010/main" val="89569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10560C-35B9-4D16-A4AC-9195E382860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3803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F9D05-2914-4972-B168-D03E57FE4C2C}"/>
              </a:ext>
            </a:extLst>
          </p:cNvPr>
          <p:cNvPicPr>
            <a:picLocks noChangeAspect="1"/>
          </p:cNvPicPr>
          <p:nvPr/>
        </p:nvPicPr>
        <p:blipFill>
          <a:blip r:embed="rId3"/>
          <a:stretch>
            <a:fillRect/>
          </a:stretch>
        </p:blipFill>
        <p:spPr>
          <a:xfrm>
            <a:off x="0" y="758"/>
            <a:ext cx="9144000" cy="5141984"/>
          </a:xfrm>
          <a:prstGeom prst="rect">
            <a:avLst/>
          </a:prstGeom>
        </p:spPr>
      </p:pic>
    </p:spTree>
    <p:extLst>
      <p:ext uri="{BB962C8B-B14F-4D97-AF65-F5344CB8AC3E}">
        <p14:creationId xmlns:p14="http://schemas.microsoft.com/office/powerpoint/2010/main" val="269971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5B1B-11EA-41CF-BB06-409E48DA0E9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5A4A0C0-F8CF-4939-85D0-9A7F030E975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93D307B-3C64-4863-AC5D-FEA03EC133D0}"/>
              </a:ext>
            </a:extLst>
          </p:cNvPr>
          <p:cNvPicPr>
            <a:picLocks noChangeAspect="1"/>
          </p:cNvPicPr>
          <p:nvPr/>
        </p:nvPicPr>
        <p:blipFill rotWithShape="1">
          <a:blip r:embed="rId3"/>
          <a:srcRect l="241"/>
          <a:stretch/>
        </p:blipFill>
        <p:spPr>
          <a:xfrm>
            <a:off x="0" y="9805"/>
            <a:ext cx="9144000" cy="5150860"/>
          </a:xfrm>
          <a:prstGeom prst="rect">
            <a:avLst/>
          </a:prstGeom>
        </p:spPr>
      </p:pic>
    </p:spTree>
    <p:extLst>
      <p:ext uri="{BB962C8B-B14F-4D97-AF65-F5344CB8AC3E}">
        <p14:creationId xmlns:p14="http://schemas.microsoft.com/office/powerpoint/2010/main" val="371251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6FBD80-F349-4D58-B561-E89DB0B6191F}"/>
              </a:ext>
            </a:extLst>
          </p:cNvPr>
          <p:cNvPicPr>
            <a:picLocks noChangeAspect="1"/>
          </p:cNvPicPr>
          <p:nvPr/>
        </p:nvPicPr>
        <p:blipFill rotWithShape="1">
          <a:blip r:embed="rId3"/>
          <a:srcRect b="3018"/>
          <a:stretch/>
        </p:blipFill>
        <p:spPr>
          <a:xfrm>
            <a:off x="0" y="0"/>
            <a:ext cx="9144000" cy="5143500"/>
          </a:xfrm>
          <a:prstGeom prst="rect">
            <a:avLst/>
          </a:prstGeom>
        </p:spPr>
      </p:pic>
    </p:spTree>
    <p:extLst>
      <p:ext uri="{BB962C8B-B14F-4D97-AF65-F5344CB8AC3E}">
        <p14:creationId xmlns:p14="http://schemas.microsoft.com/office/powerpoint/2010/main" val="161919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290ECA-CB30-4DE1-A0CD-F15613E7F52D}"/>
              </a:ext>
            </a:extLst>
          </p:cNvPr>
          <p:cNvPicPr>
            <a:picLocks noChangeAspect="1"/>
          </p:cNvPicPr>
          <p:nvPr/>
        </p:nvPicPr>
        <p:blipFill>
          <a:blip r:embed="rId3"/>
          <a:stretch>
            <a:fillRect/>
          </a:stretch>
        </p:blipFill>
        <p:spPr>
          <a:xfrm>
            <a:off x="1" y="0"/>
            <a:ext cx="9144000" cy="5143500"/>
          </a:xfrm>
          <a:prstGeom prst="rect">
            <a:avLst/>
          </a:prstGeom>
        </p:spPr>
      </p:pic>
    </p:spTree>
    <p:extLst>
      <p:ext uri="{BB962C8B-B14F-4D97-AF65-F5344CB8AC3E}">
        <p14:creationId xmlns:p14="http://schemas.microsoft.com/office/powerpoint/2010/main" val="341432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9CEA9-1C74-4FAF-B8A3-B30767A6C2FE}"/>
              </a:ext>
            </a:extLst>
          </p:cNvPr>
          <p:cNvPicPr>
            <a:picLocks noChangeAspect="1"/>
          </p:cNvPicPr>
          <p:nvPr/>
        </p:nvPicPr>
        <p:blipFill rotWithShape="1">
          <a:blip r:embed="rId3"/>
          <a:srcRect b="354"/>
          <a:stretch/>
        </p:blipFill>
        <p:spPr>
          <a:xfrm>
            <a:off x="-1" y="0"/>
            <a:ext cx="9144001" cy="5143500"/>
          </a:xfrm>
          <a:prstGeom prst="rect">
            <a:avLst/>
          </a:prstGeom>
        </p:spPr>
      </p:pic>
    </p:spTree>
    <p:extLst>
      <p:ext uri="{BB962C8B-B14F-4D97-AF65-F5344CB8AC3E}">
        <p14:creationId xmlns:p14="http://schemas.microsoft.com/office/powerpoint/2010/main" val="115740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DAC643-3DB1-4FB4-9130-F1808CD935D8}"/>
              </a:ext>
            </a:extLst>
          </p:cNvPr>
          <p:cNvPicPr>
            <a:picLocks noChangeAspect="1"/>
          </p:cNvPicPr>
          <p:nvPr/>
        </p:nvPicPr>
        <p:blipFill rotWithShape="1">
          <a:blip r:embed="rId3"/>
          <a:srcRect r="204"/>
          <a:stretch/>
        </p:blipFill>
        <p:spPr>
          <a:xfrm>
            <a:off x="0" y="0"/>
            <a:ext cx="9144000" cy="5155992"/>
          </a:xfrm>
          <a:prstGeom prst="rect">
            <a:avLst/>
          </a:prstGeom>
        </p:spPr>
      </p:pic>
    </p:spTree>
    <p:extLst>
      <p:ext uri="{BB962C8B-B14F-4D97-AF65-F5344CB8AC3E}">
        <p14:creationId xmlns:p14="http://schemas.microsoft.com/office/powerpoint/2010/main" val="421153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4FFCB6-6746-4E62-942B-8BB033C6C307}"/>
              </a:ext>
            </a:extLst>
          </p:cNvPr>
          <p:cNvPicPr>
            <a:picLocks noChangeAspect="1"/>
          </p:cNvPicPr>
          <p:nvPr/>
        </p:nvPicPr>
        <p:blipFill>
          <a:blip r:embed="rId3"/>
          <a:stretch>
            <a:fillRect/>
          </a:stretch>
        </p:blipFill>
        <p:spPr>
          <a:xfrm>
            <a:off x="1794" y="0"/>
            <a:ext cx="9140411" cy="5143500"/>
          </a:xfrm>
          <a:prstGeom prst="rect">
            <a:avLst/>
          </a:prstGeom>
        </p:spPr>
      </p:pic>
    </p:spTree>
    <p:extLst>
      <p:ext uri="{BB962C8B-B14F-4D97-AF65-F5344CB8AC3E}">
        <p14:creationId xmlns:p14="http://schemas.microsoft.com/office/powerpoint/2010/main" val="257047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21EBB6-7CDB-49CD-A2D4-044DAF1EF382}"/>
              </a:ext>
            </a:extLst>
          </p:cNvPr>
          <p:cNvPicPr>
            <a:picLocks noChangeAspect="1"/>
          </p:cNvPicPr>
          <p:nvPr/>
        </p:nvPicPr>
        <p:blipFill>
          <a:blip r:embed="rId3"/>
          <a:stretch>
            <a:fillRect/>
          </a:stretch>
        </p:blipFill>
        <p:spPr>
          <a:xfrm>
            <a:off x="1" y="0"/>
            <a:ext cx="9144000" cy="5143500"/>
          </a:xfrm>
          <a:prstGeom prst="rect">
            <a:avLst/>
          </a:prstGeom>
        </p:spPr>
      </p:pic>
    </p:spTree>
    <p:extLst>
      <p:ext uri="{BB962C8B-B14F-4D97-AF65-F5344CB8AC3E}">
        <p14:creationId xmlns:p14="http://schemas.microsoft.com/office/powerpoint/2010/main" val="62881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CC7-774E-4637-BA31-495A7C06B58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2F23D2A-4A51-4C03-BB9E-2358796CF40D}"/>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5E7484E4-ED2D-4BC5-AAAF-97C1C6E02968}"/>
              </a:ext>
            </a:extLst>
          </p:cNvPr>
          <p:cNvPicPr>
            <a:picLocks noChangeAspect="1"/>
          </p:cNvPicPr>
          <p:nvPr/>
        </p:nvPicPr>
        <p:blipFill rotWithShape="1">
          <a:blip r:embed="rId3"/>
          <a:srcRect/>
          <a:stretch/>
        </p:blipFill>
        <p:spPr>
          <a:xfrm>
            <a:off x="-1" y="0"/>
            <a:ext cx="9183663" cy="5143500"/>
          </a:xfrm>
          <a:prstGeom prst="rect">
            <a:avLst/>
          </a:prstGeom>
        </p:spPr>
      </p:pic>
    </p:spTree>
    <p:extLst>
      <p:ext uri="{BB962C8B-B14F-4D97-AF65-F5344CB8AC3E}">
        <p14:creationId xmlns:p14="http://schemas.microsoft.com/office/powerpoint/2010/main" val="12245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B7BB2-7453-4EEE-80A8-C72B5CA49E00}"/>
              </a:ext>
            </a:extLst>
          </p:cNvPr>
          <p:cNvPicPr>
            <a:picLocks noChangeAspect="1"/>
          </p:cNvPicPr>
          <p:nvPr/>
        </p:nvPicPr>
        <p:blipFill>
          <a:blip r:embed="rId3"/>
          <a:stretch>
            <a:fillRect/>
          </a:stretch>
        </p:blipFill>
        <p:spPr>
          <a:xfrm>
            <a:off x="1847" y="0"/>
            <a:ext cx="9140306" cy="5143500"/>
          </a:xfrm>
          <a:prstGeom prst="rect">
            <a:avLst/>
          </a:prstGeom>
        </p:spPr>
      </p:pic>
    </p:spTree>
    <p:extLst>
      <p:ext uri="{BB962C8B-B14F-4D97-AF65-F5344CB8AC3E}">
        <p14:creationId xmlns:p14="http://schemas.microsoft.com/office/powerpoint/2010/main" val="91232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4E0E51-A87D-43C0-AD8A-B212FB5C9C30}"/>
              </a:ext>
            </a:extLst>
          </p:cNvPr>
          <p:cNvPicPr>
            <a:picLocks noChangeAspect="1"/>
          </p:cNvPicPr>
          <p:nvPr/>
        </p:nvPicPr>
        <p:blipFill>
          <a:blip r:embed="rId3"/>
          <a:stretch>
            <a:fillRect/>
          </a:stretch>
        </p:blipFill>
        <p:spPr>
          <a:xfrm>
            <a:off x="13906" y="0"/>
            <a:ext cx="9130094" cy="5143500"/>
          </a:xfrm>
          <a:prstGeom prst="rect">
            <a:avLst/>
          </a:prstGeom>
        </p:spPr>
      </p:pic>
    </p:spTree>
    <p:extLst>
      <p:ext uri="{BB962C8B-B14F-4D97-AF65-F5344CB8AC3E}">
        <p14:creationId xmlns:p14="http://schemas.microsoft.com/office/powerpoint/2010/main" val="380798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2E0F2C-3D0A-4677-95E0-9DE3DE7190B5}"/>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32014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0F9DBF-4AD9-4275-8EE2-5341F15DBFD4}"/>
              </a:ext>
            </a:extLst>
          </p:cNvPr>
          <p:cNvPicPr>
            <a:picLocks noChangeAspect="1"/>
          </p:cNvPicPr>
          <p:nvPr/>
        </p:nvPicPr>
        <p:blipFill>
          <a:blip r:embed="rId3"/>
          <a:stretch>
            <a:fillRect/>
          </a:stretch>
        </p:blipFill>
        <p:spPr>
          <a:xfrm>
            <a:off x="0" y="3630"/>
            <a:ext cx="9144000" cy="5136240"/>
          </a:xfrm>
          <a:prstGeom prst="rect">
            <a:avLst/>
          </a:prstGeom>
        </p:spPr>
      </p:pic>
    </p:spTree>
    <p:extLst>
      <p:ext uri="{BB962C8B-B14F-4D97-AF65-F5344CB8AC3E}">
        <p14:creationId xmlns:p14="http://schemas.microsoft.com/office/powerpoint/2010/main" val="314279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8BE0D-D1FF-41C3-BEDD-6D9F6C54F758}"/>
              </a:ext>
            </a:extLst>
          </p:cNvPr>
          <p:cNvPicPr>
            <a:picLocks noChangeAspect="1"/>
          </p:cNvPicPr>
          <p:nvPr/>
        </p:nvPicPr>
        <p:blipFill>
          <a:blip r:embed="rId3"/>
          <a:stretch>
            <a:fillRect/>
          </a:stretch>
        </p:blipFill>
        <p:spPr>
          <a:xfrm>
            <a:off x="0" y="0"/>
            <a:ext cx="9141304" cy="5143500"/>
          </a:xfrm>
          <a:prstGeom prst="rect">
            <a:avLst/>
          </a:prstGeom>
        </p:spPr>
      </p:pic>
    </p:spTree>
    <p:extLst>
      <p:ext uri="{BB962C8B-B14F-4D97-AF65-F5344CB8AC3E}">
        <p14:creationId xmlns:p14="http://schemas.microsoft.com/office/powerpoint/2010/main" val="113878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BC3471-3880-4C9E-A565-F6B75DE4BFC7}"/>
              </a:ext>
            </a:extLst>
          </p:cNvPr>
          <p:cNvPicPr>
            <a:picLocks noChangeAspect="1"/>
          </p:cNvPicPr>
          <p:nvPr/>
        </p:nvPicPr>
        <p:blipFill>
          <a:blip r:embed="rId3"/>
          <a:stretch>
            <a:fillRect/>
          </a:stretch>
        </p:blipFill>
        <p:spPr>
          <a:xfrm>
            <a:off x="1" y="0"/>
            <a:ext cx="9138168" cy="5143500"/>
          </a:xfrm>
          <a:prstGeom prst="rect">
            <a:avLst/>
          </a:prstGeom>
        </p:spPr>
      </p:pic>
    </p:spTree>
    <p:extLst>
      <p:ext uri="{BB962C8B-B14F-4D97-AF65-F5344CB8AC3E}">
        <p14:creationId xmlns:p14="http://schemas.microsoft.com/office/powerpoint/2010/main" val="350999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6E3A1-F1B6-4B3D-9AC3-9679F286CF36}"/>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48096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FF4D9-1F4D-4C8A-A2AD-D0B617943C68}"/>
              </a:ext>
            </a:extLst>
          </p:cNvPr>
          <p:cNvPicPr>
            <a:picLocks noChangeAspect="1"/>
          </p:cNvPicPr>
          <p:nvPr/>
        </p:nvPicPr>
        <p:blipFill>
          <a:blip r:embed="rId3"/>
          <a:stretch>
            <a:fillRect/>
          </a:stretch>
        </p:blipFill>
        <p:spPr>
          <a:xfrm>
            <a:off x="1" y="0"/>
            <a:ext cx="9144000" cy="5143500"/>
          </a:xfrm>
          <a:prstGeom prst="rect">
            <a:avLst/>
          </a:prstGeom>
        </p:spPr>
      </p:pic>
    </p:spTree>
    <p:extLst>
      <p:ext uri="{BB962C8B-B14F-4D97-AF65-F5344CB8AC3E}">
        <p14:creationId xmlns:p14="http://schemas.microsoft.com/office/powerpoint/2010/main" val="1027332882"/>
      </p:ext>
    </p:extLst>
  </p:cSld>
  <p:clrMapOvr>
    <a:masterClrMapping/>
  </p:clrMapOvr>
</p:sld>
</file>

<file path=ppt/theme/theme1.xml><?xml version="1.0" encoding="utf-8"?>
<a:theme xmlns:a="http://schemas.openxmlformats.org/drawingml/2006/main" name="WWF Grade 6-12 Slidshow">
  <a:themeElements>
    <a:clrScheme name="Simple Light">
      <a:dk1>
        <a:srgbClr val="173109"/>
      </a:dk1>
      <a:lt1>
        <a:srgbClr val="F0FFE9"/>
      </a:lt1>
      <a:dk2>
        <a:srgbClr val="006225"/>
      </a:dk2>
      <a:lt2>
        <a:srgbClr val="DBFDCB"/>
      </a:lt2>
      <a:accent1>
        <a:srgbClr val="F0FFE9"/>
      </a:accent1>
      <a:accent2>
        <a:srgbClr val="173109"/>
      </a:accent2>
      <a:accent3>
        <a:srgbClr val="BBE487"/>
      </a:accent3>
      <a:accent4>
        <a:srgbClr val="FFD07B"/>
      </a:accent4>
      <a:accent5>
        <a:srgbClr val="8DC63F"/>
      </a:accent5>
      <a:accent6>
        <a:srgbClr val="E2A856"/>
      </a:accent6>
      <a:hlink>
        <a:srgbClr val="009FC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8F174054BF5A40B9A9518AA0C1151B" ma:contentTypeVersion="14" ma:contentTypeDescription="Create a new document." ma:contentTypeScope="" ma:versionID="7d3ea006dc3aafd6fa30602db6137a9f">
  <xsd:schema xmlns:xsd="http://www.w3.org/2001/XMLSchema" xmlns:xs="http://www.w3.org/2001/XMLSchema" xmlns:p="http://schemas.microsoft.com/office/2006/metadata/properties" xmlns:ns1="http://schemas.microsoft.com/sharepoint/v3" xmlns:ns2="009ee437-e287-4302-940b-2eb854ea86ec" xmlns:ns3="e1b262d6-4bdb-4c78-85d4-6147ac0d087b" targetNamespace="http://schemas.microsoft.com/office/2006/metadata/properties" ma:root="true" ma:fieldsID="a89d33b8f5f06fc7560e13e2ad712ab4" ns1:_="" ns2:_="" ns3:_="">
    <xsd:import namespace="http://schemas.microsoft.com/sharepoint/v3"/>
    <xsd:import namespace="009ee437-e287-4302-940b-2eb854ea86ec"/>
    <xsd:import namespace="e1b262d6-4bdb-4c78-85d4-6147ac0d08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9ee437-e287-4302-940b-2eb854ea8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262d6-4bdb-4c78-85d4-6147ac0d08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788A26-7BCD-4F7A-8AF3-C166B5015E21}">
  <ds:schemaRefs>
    <ds:schemaRef ds:uri="http://schemas.openxmlformats.org/package/2006/metadata/core-properties"/>
    <ds:schemaRef ds:uri="http://www.w3.org/XML/1998/namespace"/>
    <ds:schemaRef ds:uri="http://purl.org/dc/elements/1.1/"/>
    <ds:schemaRef ds:uri="http://schemas.microsoft.com/office/2006/documentManagement/types"/>
    <ds:schemaRef ds:uri="009ee437-e287-4302-940b-2eb854ea86ec"/>
    <ds:schemaRef ds:uri="http://purl.org/dc/dcmitype/"/>
    <ds:schemaRef ds:uri="http://schemas.microsoft.com/office/infopath/2007/PartnerControls"/>
    <ds:schemaRef ds:uri="e1b262d6-4bdb-4c78-85d4-6147ac0d087b"/>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3B971B9-366D-4C7F-B453-09B5CB92DB5C}">
  <ds:schemaRefs>
    <ds:schemaRef ds:uri="http://schemas.microsoft.com/sharepoint/v3/contenttype/forms"/>
  </ds:schemaRefs>
</ds:datastoreItem>
</file>

<file path=customXml/itemProps3.xml><?xml version="1.0" encoding="utf-8"?>
<ds:datastoreItem xmlns:ds="http://schemas.openxmlformats.org/officeDocument/2006/customXml" ds:itemID="{53E252AE-D684-48BB-BD65-8BB699DAF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9ee437-e287-4302-940b-2eb854ea86ec"/>
    <ds:schemaRef ds:uri="e1b262d6-4bdb-4c78-85d4-6147ac0d08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TotalTime>
  <Words>1901</Words>
  <Application>Microsoft Office PowerPoint</Application>
  <PresentationFormat>On-screen Show (16:9)</PresentationFormat>
  <Paragraphs>41</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Black Han Sans</vt:lpstr>
      <vt:lpstr>Lato</vt:lpstr>
      <vt:lpstr>Fira Sans Extra Condensed</vt:lpstr>
      <vt:lpstr>WWF Grade 6-12 Slidshow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GRADES 6–12</dc:title>
  <dc:creator>Morgan Peake</dc:creator>
  <cp:lastModifiedBy>Alison Hoffman</cp:lastModifiedBy>
  <cp:revision>8</cp:revision>
  <cp:lastPrinted>2020-10-19T17:10:28Z</cp:lastPrinted>
  <dcterms:modified xsi:type="dcterms:W3CDTF">2023-10-20T19:53:06Z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0x010100A38F174054BF5A40B9A9518AA0C1151B</vt:lpwstr>
  </property>
</Properties>
</file>