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4" r:id="rId2"/>
    <p:sldId id="365" r:id="rId3"/>
    <p:sldId id="366" r:id="rId4"/>
    <p:sldId id="367" r:id="rId5"/>
    <p:sldId id="368" r:id="rId6"/>
    <p:sldId id="369" r:id="rId7"/>
    <p:sldId id="371" r:id="rId8"/>
    <p:sldId id="372" r:id="rId9"/>
    <p:sldId id="3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Lowe" initials="VL" lastIdx="1" clrIdx="0">
    <p:extLst>
      <p:ext uri="{19B8F6BF-5375-455C-9EA6-DF929625EA0E}">
        <p15:presenceInfo xmlns:p15="http://schemas.microsoft.com/office/powerpoint/2012/main" userId="Valerie Low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1C4A8A"/>
    <a:srgbClr val="FFDD00"/>
    <a:srgbClr val="F4DD20"/>
    <a:srgbClr val="FFFFFF"/>
    <a:srgbClr val="FFDE00"/>
    <a:srgbClr val="F57921"/>
    <a:srgbClr val="00ABE8"/>
    <a:srgbClr val="5271FF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82838" autoAdjust="0"/>
  </p:normalViewPr>
  <p:slideViewPr>
    <p:cSldViewPr snapToGrid="0">
      <p:cViewPr varScale="1">
        <p:scale>
          <a:sx n="54" d="100"/>
          <a:sy n="54" d="100"/>
        </p:scale>
        <p:origin x="51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4A6A-D204-42A6-AE37-76F1818116D4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1804-BD77-49DB-B184-D7A590EF5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7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7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1804-BD77-49DB-B184-D7A590EF54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4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e Slide no up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8125" y="594359"/>
            <a:ext cx="8667750" cy="339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Orange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38125" y="1691640"/>
            <a:ext cx="2657474" cy="6858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 algn="ctr">
              <a:spcBef>
                <a:spcPts val="580"/>
              </a:spcBef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1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4" y="1720273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720274"/>
            <a:ext cx="0" cy="468052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52459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45357" y="1719072"/>
            <a:ext cx="4160520" cy="22402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38124" y="4151376"/>
            <a:ext cx="4160520" cy="225367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8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179586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Yellow Labels / Bar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2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7042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6575" y="1828800"/>
            <a:ext cx="20193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8125" y="531363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42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7042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86575" y="5313362"/>
            <a:ext cx="2019300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00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793345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359891" y="1828800"/>
            <a:ext cx="0" cy="4114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s - Yellow Labels /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1719072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38124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48400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243262" y="4120009"/>
            <a:ext cx="2657475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63240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89904" y="1719072"/>
            <a:ext cx="0" cy="4681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71849" y="1828800"/>
            <a:ext cx="5534025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4" y="1828800"/>
            <a:ext cx="2886076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8125" y="594360"/>
            <a:ext cx="86677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8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7492" y="1454821"/>
            <a:ext cx="8129016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468880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46888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7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Yellow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38125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4879" y="2514601"/>
            <a:ext cx="4150995" cy="38862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38125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sz="2600" b="1">
                <a:solidFill>
                  <a:srgbClr val="F47920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79" y="1645920"/>
            <a:ext cx="4150995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spcBef>
                <a:spcPts val="580"/>
              </a:spcBef>
              <a:buNone/>
              <a:defRPr lang="en-US" sz="2600" b="1" kern="1200" dirty="0" smtClean="0">
                <a:solidFill>
                  <a:srgbClr val="F47920"/>
                </a:solidFill>
                <a:effectLst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2514601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8124" y="5688013"/>
            <a:ext cx="4150995" cy="7127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54563" y="5688013"/>
            <a:ext cx="4151312" cy="7127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 algn="ctr">
              <a:buNone/>
              <a:defRPr sz="2200">
                <a:solidFill>
                  <a:srgbClr val="FFDD00"/>
                </a:solidFill>
              </a:defRPr>
            </a:lvl2pPr>
            <a:lvl3pPr marL="411480" indent="0" algn="ctr">
              <a:buNone/>
              <a:defRPr sz="2200">
                <a:solidFill>
                  <a:srgbClr val="FFDD00"/>
                </a:solidFill>
              </a:defRPr>
            </a:lvl3pPr>
            <a:lvl4pPr marL="617220" indent="0" algn="ctr">
              <a:buNone/>
              <a:defRPr sz="2200">
                <a:solidFill>
                  <a:srgbClr val="FFDD00"/>
                </a:solidFill>
              </a:defRPr>
            </a:lvl4pPr>
            <a:lvl5pPr marL="788670" indent="0" algn="ctr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Yellow Label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38125" y="1691640"/>
            <a:ext cx="8667750" cy="6858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1pPr>
            <a:lvl2pPr marL="20574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2pPr>
            <a:lvl3pPr marL="41148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3pPr>
            <a:lvl4pPr marL="61722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4pPr>
            <a:lvl5pPr marL="788670" indent="0">
              <a:spcBef>
                <a:spcPts val="580"/>
              </a:spcBef>
              <a:buFontTx/>
              <a:buNone/>
              <a:defRPr sz="2600">
                <a:solidFill>
                  <a:srgbClr val="F47920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8124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248400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243262" y="2514600"/>
            <a:ext cx="2657475" cy="3429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4326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48400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38123" y="5313632"/>
            <a:ext cx="2657474" cy="6302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200">
                <a:solidFill>
                  <a:srgbClr val="FFDD00"/>
                </a:solidFill>
              </a:defRPr>
            </a:lvl1pPr>
            <a:lvl2pPr marL="205740" indent="0">
              <a:buNone/>
              <a:defRPr sz="2200">
                <a:solidFill>
                  <a:srgbClr val="FFDD00"/>
                </a:solidFill>
              </a:defRPr>
            </a:lvl2pPr>
            <a:lvl3pPr marL="411480" indent="0">
              <a:buNone/>
              <a:defRPr sz="2200">
                <a:solidFill>
                  <a:srgbClr val="FFDD00"/>
                </a:solidFill>
              </a:defRPr>
            </a:lvl3pPr>
            <a:lvl4pPr marL="617220" indent="0">
              <a:buNone/>
              <a:defRPr sz="2200">
                <a:solidFill>
                  <a:srgbClr val="FFDD00"/>
                </a:solidFill>
              </a:defRPr>
            </a:lvl4pPr>
            <a:lvl5pPr marL="788670" indent="0">
              <a:buNone/>
              <a:defRPr sz="2200">
                <a:solidFill>
                  <a:srgbClr val="FFDD00"/>
                </a:solidFill>
              </a:defRPr>
            </a:lvl5pPr>
          </a:lstStyle>
          <a:p>
            <a:pPr lvl="0"/>
            <a:r>
              <a:rPr lang="en-US" dirty="0" smtClean="0"/>
              <a:t>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63240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89904" y="2514600"/>
            <a:ext cx="0" cy="3429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6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524" y="2233073"/>
            <a:ext cx="7934325" cy="1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San Diego’s </a:t>
            </a:r>
            <a:br>
              <a:rPr lang="en-US" dirty="0" smtClean="0"/>
            </a:br>
            <a:r>
              <a:rPr lang="en-US" dirty="0" smtClean="0"/>
              <a:t>Local Food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32865" r="4052" b="1026"/>
          <a:stretch/>
        </p:blipFill>
        <p:spPr>
          <a:xfrm>
            <a:off x="1356051" y="6084668"/>
            <a:ext cx="7787950" cy="77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2866" r="49004" b="1781"/>
          <a:stretch/>
        </p:blipFill>
        <p:spPr>
          <a:xfrm>
            <a:off x="-38100" y="6093466"/>
            <a:ext cx="4124851" cy="76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5" t="8835" r="2615" b="66122"/>
          <a:stretch/>
        </p:blipFill>
        <p:spPr>
          <a:xfrm>
            <a:off x="7284246" y="6280075"/>
            <a:ext cx="589413" cy="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8" r:id="rId3"/>
    <p:sldLayoutId id="2147483679" r:id="rId4"/>
    <p:sldLayoutId id="2147483676" r:id="rId5"/>
    <p:sldLayoutId id="2147483680" r:id="rId6"/>
    <p:sldLayoutId id="2147483672" r:id="rId7"/>
    <p:sldLayoutId id="2147483686" r:id="rId8"/>
    <p:sldLayoutId id="2147483674" r:id="rId9"/>
    <p:sldLayoutId id="2147483684" r:id="rId10"/>
    <p:sldLayoutId id="2147483681" r:id="rId11"/>
    <p:sldLayoutId id="2147483675" r:id="rId12"/>
    <p:sldLayoutId id="2147483685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000" b="1" kern="1200" spc="-75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j-ea"/>
          <a:cs typeface="Microsoft Tai Le" panose="020B0502040204020203" pitchFamily="34" charset="0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b="1" kern="120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 baseline="0">
          <a:solidFill>
            <a:srgbClr val="1C4A8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Tai Le" panose="020B0502040204020203" pitchFamily="34" charset="0"/>
          <a:ea typeface="+mn-ea"/>
          <a:cs typeface="Microsoft Tai Le" panose="020B0502040204020203" pitchFamily="34" charset="0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798" r="2593" b="14778"/>
          <a:stretch/>
        </p:blipFill>
        <p:spPr>
          <a:xfrm>
            <a:off x="1024662" y="3741121"/>
            <a:ext cx="23812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2" y="4111368"/>
            <a:ext cx="1925278" cy="19252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Restaurants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15" y="855784"/>
            <a:ext cx="430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 </a:t>
            </a:r>
            <a:r>
              <a:rPr lang="en-US" sz="3200" b="1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Plastic Problem</a:t>
            </a:r>
            <a:endParaRPr lang="en-US" sz="32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246" y="1871335"/>
            <a:ext cx="36919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Over 5 trillion pieces of plastic are floating in the ocean</a:t>
            </a:r>
          </a:p>
          <a:p>
            <a:endParaRPr lang="en-US" sz="2000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79% of the plastic produced has ended up in landfills or the environment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About 63 billion straws are used annually in the US</a:t>
            </a:r>
          </a:p>
        </p:txBody>
      </p:sp>
      <p:pic>
        <p:nvPicPr>
          <p:cNvPr id="1028" name="Picture 4" descr="HD wallpaper: Ocean Plastic, clear water bottle with gray ca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35" y="2308320"/>
            <a:ext cx="4613791" cy="26039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92" y="902677"/>
            <a:ext cx="795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How can restaurants make a difference?</a:t>
            </a:r>
            <a:endParaRPr lang="en-US" sz="32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9877" y="1899138"/>
            <a:ext cx="3458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Restaurants produce a lot of plastic waste through take out containers, straws, and wrappers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Water bottles that stores and restaurants sell have little chance to be recycled (only 31% in 2015)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They also use a lot of water-about 5,800 gallons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Examples of Labeling Grab-and-Go Foods Using Front-of-Pack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" y="1852189"/>
            <a:ext cx="4388842" cy="35102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985" y="757688"/>
            <a:ext cx="824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Sustainable Restaurant Practices</a:t>
            </a:r>
            <a:endParaRPr lang="en-US" sz="32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92" y="1592960"/>
            <a:ext cx="47709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Five mandatory practices: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Use only reusable tableware when guests are dining in 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Follow proper recycling guidelines and practices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Do not use Styrofoam at all-options for take-out can be paper or aluminum based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Do not offer plastic bags or utensils with take out orders, unless requested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Do not offer straws unless requested, and then offer paper straws</a:t>
            </a:r>
            <a:endParaRPr lang="en-US" b="1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232" y="2313917"/>
            <a:ext cx="3322344" cy="3850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16" y="1432902"/>
            <a:ext cx="20859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985" y="1008185"/>
            <a:ext cx="824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Sustainable Restaurant Practices</a:t>
            </a:r>
            <a:endParaRPr lang="en-US" sz="32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138" y="1543111"/>
            <a:ext cx="40517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Optional Criteria (must select 2)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Do not sell drinks in plastic bottles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Offer discounts for people who bring in their own mugs, cups, or containers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Offer vegan and vegetarian options</a:t>
            </a:r>
          </a:p>
          <a:p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Offer only Best Choice or Good Alternative seafood</a:t>
            </a:r>
            <a:b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Make efforts to conserve water, save energy, and mitigate 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6" name="Picture 4" descr="The Prado at Balboa Park Events and Concerts in San Diego -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14" y="3045584"/>
            <a:ext cx="2420007" cy="24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rd Rock Coffee Roa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4" y="1761931"/>
            <a:ext cx="2093297" cy="21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 BACK! - Del's Hide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8021" r="14914" b="16807"/>
          <a:stretch/>
        </p:blipFill>
        <p:spPr bwMode="auto">
          <a:xfrm>
            <a:off x="678400" y="5685393"/>
            <a:ext cx="2995448" cy="9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23" y="914400"/>
            <a:ext cx="818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Local Sustainable Restaurants and Businesses</a:t>
            </a:r>
            <a:endParaRPr lang="en-US" sz="28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722" y="1647355"/>
            <a:ext cx="3259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Soul Much Cookies</a:t>
            </a:r>
          </a:p>
          <a:p>
            <a:pPr algn="ctr"/>
            <a:r>
              <a:rPr lang="en-US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Partners with chefs to collect extra grain and produce scraps from restaurants and juice bars, then use the rescued food to make cookies!</a:t>
            </a:r>
            <a:endParaRPr lang="en-US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050" name="Picture 2" descr="Cookie Cookies Chocolate Pieces - Free photo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54" y="1547446"/>
            <a:ext cx="3373069" cy="2231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5854" y="4403327"/>
            <a:ext cx="3259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Point Loma </a:t>
            </a:r>
            <a:r>
              <a:rPr lang="en-US" b="1" dirty="0" err="1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Seafoods</a:t>
            </a:r>
            <a:endParaRPr lang="en-US" b="1" dirty="0" smtClean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en-US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Serves sustainably caught seafood, some of which is caught locally by San Diego fishermen</a:t>
            </a:r>
            <a:endParaRPr lang="en-US" dirty="0">
              <a:solidFill>
                <a:srgbClr val="F4792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8" name="Picture 4" descr="Page 3 | royalty free shellfish photos free download | Piqs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70" y="3888415"/>
            <a:ext cx="2507153" cy="2507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231" y="832339"/>
            <a:ext cx="8897815" cy="5263662"/>
          </a:xfrm>
          <a:prstGeom prst="rect">
            <a:avLst/>
          </a:prstGeom>
          <a:blipFill dpi="0" rotWithShape="1"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784" y="1725232"/>
            <a:ext cx="8182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Choosing sustainable seafood means picking seafood that has been fished or farmed in a way that has a lower impact on the environment</a:t>
            </a:r>
            <a:endParaRPr lang="en-US" sz="44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food Watch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8" y="1411550"/>
            <a:ext cx="8345293" cy="4074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338" y="797169"/>
            <a:ext cx="738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C4A8A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Sustainable Seafood Trivia!</a:t>
            </a:r>
            <a:endParaRPr lang="en-US" sz="3200" b="1" dirty="0">
              <a:solidFill>
                <a:srgbClr val="1C4A8A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77" y="1688123"/>
            <a:ext cx="8170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Which kinds of tuna are the best and worst choices?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What is the least sustainable species of salmon?</a:t>
            </a:r>
          </a:p>
          <a:p>
            <a:pPr marL="342900" indent="-342900">
              <a:buAutoNum type="arabicPeriod" startAt="3"/>
            </a:pP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Is </a:t>
            </a:r>
            <a:r>
              <a:rPr lang="en-US" sz="2400" dirty="0" err="1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mahi</a:t>
            </a: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mahi</a:t>
            </a: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a sustainable seafood? Why or why not?</a:t>
            </a:r>
          </a:p>
          <a:p>
            <a:pPr marL="342900" indent="-342900">
              <a:buAutoNum type="arabicPeriod" startAt="3"/>
            </a:pP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How sustainable is octopus?</a:t>
            </a:r>
          </a:p>
          <a:p>
            <a:pPr marL="342900" indent="-342900">
              <a:buAutoNum type="arabicPeriod" startAt="3"/>
            </a:pPr>
            <a:r>
              <a:rPr lang="en-US" sz="2400" dirty="0" smtClean="0">
                <a:solidFill>
                  <a:srgbClr val="F4792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What do many of the options in the "Best Choice” category have in common?</a:t>
            </a:r>
          </a:p>
        </p:txBody>
      </p:sp>
      <p:pic>
        <p:nvPicPr>
          <p:cNvPr id="4100" name="Picture 4" descr="Giant Pacific Octopus | The giant Pacific octopus grows bigg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98" y="3996447"/>
            <a:ext cx="3042337" cy="2029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Yellowfin tuna nurp.jp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3" y="3994279"/>
            <a:ext cx="2991481" cy="2033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29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2607</TotalTime>
  <Words>337</Words>
  <Application>Microsoft Office PowerPoint</Application>
  <PresentationFormat>On-screen Show (4:3)</PresentationFormat>
  <Paragraphs>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Microsoft Tai Le</vt:lpstr>
      <vt:lpstr>Clarity</vt:lpstr>
      <vt:lpstr>Sustainable Restaurants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ILACSD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Caudana</dc:creator>
  <cp:lastModifiedBy>Alaine Ibarreche</cp:lastModifiedBy>
  <cp:revision>323</cp:revision>
  <dcterms:created xsi:type="dcterms:W3CDTF">2019-08-05T16:17:49Z</dcterms:created>
  <dcterms:modified xsi:type="dcterms:W3CDTF">2020-09-28T20:27:31Z</dcterms:modified>
</cp:coreProperties>
</file>