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4"/>
    <p:sldMasterId id="214748368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5143500" cx="9144000"/>
  <p:notesSz cx="6858000" cy="9144000"/>
  <p:embeddedFontLst>
    <p:embeddedFont>
      <p:font typeface="Proxima Nova"/>
      <p:regular r:id="rId58"/>
      <p:bold r:id="rId59"/>
      <p:italic r:id="rId60"/>
      <p:boldItalic r:id="rId61"/>
    </p:embeddedFont>
    <p:embeddedFont>
      <p:font typeface="Nunito"/>
      <p:regular r:id="rId62"/>
      <p:bold r:id="rId63"/>
      <p:italic r:id="rId64"/>
      <p:boldItalic r:id="rId65"/>
    </p:embeddedFont>
    <p:embeddedFont>
      <p:font typeface="Bebas Neue"/>
      <p:regular r:id="rId66"/>
    </p:embeddedFont>
    <p:embeddedFont>
      <p:font typeface="PT Sans"/>
      <p:regular r:id="rId67"/>
      <p:bold r:id="rId68"/>
      <p:italic r:id="rId69"/>
      <p:boldItalic r:id="rId70"/>
    </p:embeddedFont>
    <p:embeddedFont>
      <p:font typeface="Nunito Black"/>
      <p:bold r:id="rId71"/>
      <p:boldItalic r:id="rId72"/>
    </p:embeddedFont>
    <p:embeddedFont>
      <p:font typeface="DM Sans"/>
      <p:regular r:id="rId73"/>
      <p:bold r:id="rId74"/>
      <p:italic r:id="rId75"/>
      <p:boldItalic r:id="rId76"/>
    </p:embeddedFont>
    <p:embeddedFont>
      <p:font typeface="Open Sa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16C3156-CECC-45D0-A1CD-D44084BAB3B5}">
  <a:tblStyle styleId="{F16C3156-CECC-45D0-A1CD-D44084BAB3B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OpenSa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DMSans-regular.fntdata"/><Relationship Id="rId72" Type="http://schemas.openxmlformats.org/officeDocument/2006/relationships/font" Target="fonts/NunitoBlack-boldItalic.fntdata"/><Relationship Id="rId31" Type="http://schemas.openxmlformats.org/officeDocument/2006/relationships/slide" Target="slides/slide25.xml"/><Relationship Id="rId75" Type="http://schemas.openxmlformats.org/officeDocument/2006/relationships/font" Target="fonts/DMSans-italic.fntdata"/><Relationship Id="rId30" Type="http://schemas.openxmlformats.org/officeDocument/2006/relationships/slide" Target="slides/slide24.xml"/><Relationship Id="rId74" Type="http://schemas.openxmlformats.org/officeDocument/2006/relationships/font" Target="fonts/DMSans-bold.fntdata"/><Relationship Id="rId33" Type="http://schemas.openxmlformats.org/officeDocument/2006/relationships/slide" Target="slides/slide27.xml"/><Relationship Id="rId77" Type="http://schemas.openxmlformats.org/officeDocument/2006/relationships/font" Target="fonts/OpenSans-regular.fntdata"/><Relationship Id="rId32" Type="http://schemas.openxmlformats.org/officeDocument/2006/relationships/slide" Target="slides/slide26.xml"/><Relationship Id="rId76" Type="http://schemas.openxmlformats.org/officeDocument/2006/relationships/font" Target="fonts/DMSans-boldItalic.fntdata"/><Relationship Id="rId35" Type="http://schemas.openxmlformats.org/officeDocument/2006/relationships/slide" Target="slides/slide29.xml"/><Relationship Id="rId79" Type="http://schemas.openxmlformats.org/officeDocument/2006/relationships/font" Target="fonts/OpenSans-italic.fntdata"/><Relationship Id="rId34" Type="http://schemas.openxmlformats.org/officeDocument/2006/relationships/slide" Target="slides/slide28.xml"/><Relationship Id="rId78" Type="http://schemas.openxmlformats.org/officeDocument/2006/relationships/font" Target="fonts/OpenSans-bold.fntdata"/><Relationship Id="rId71" Type="http://schemas.openxmlformats.org/officeDocument/2006/relationships/font" Target="fonts/NunitoBlack-bold.fntdata"/><Relationship Id="rId70" Type="http://schemas.openxmlformats.org/officeDocument/2006/relationships/font" Target="fonts/PTSans-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Nunito-regular.fntdata"/><Relationship Id="rId61" Type="http://schemas.openxmlformats.org/officeDocument/2006/relationships/font" Target="fonts/ProximaNova-boldItalic.fntdata"/><Relationship Id="rId20" Type="http://schemas.openxmlformats.org/officeDocument/2006/relationships/slide" Target="slides/slide14.xml"/><Relationship Id="rId64" Type="http://schemas.openxmlformats.org/officeDocument/2006/relationships/font" Target="fonts/Nunito-italic.fntdata"/><Relationship Id="rId63" Type="http://schemas.openxmlformats.org/officeDocument/2006/relationships/font" Target="fonts/Nunito-bold.fntdata"/><Relationship Id="rId22" Type="http://schemas.openxmlformats.org/officeDocument/2006/relationships/slide" Target="slides/slide16.xml"/><Relationship Id="rId66" Type="http://schemas.openxmlformats.org/officeDocument/2006/relationships/font" Target="fonts/BebasNeue-regular.fntdata"/><Relationship Id="rId21" Type="http://schemas.openxmlformats.org/officeDocument/2006/relationships/slide" Target="slides/slide15.xml"/><Relationship Id="rId65" Type="http://schemas.openxmlformats.org/officeDocument/2006/relationships/font" Target="fonts/Nunito-boldItalic.fntdata"/><Relationship Id="rId24" Type="http://schemas.openxmlformats.org/officeDocument/2006/relationships/slide" Target="slides/slide18.xml"/><Relationship Id="rId68" Type="http://schemas.openxmlformats.org/officeDocument/2006/relationships/font" Target="fonts/PTSans-bold.fntdata"/><Relationship Id="rId23" Type="http://schemas.openxmlformats.org/officeDocument/2006/relationships/slide" Target="slides/slide17.xml"/><Relationship Id="rId67" Type="http://schemas.openxmlformats.org/officeDocument/2006/relationships/font" Target="fonts/PTSans-regular.fntdata"/><Relationship Id="rId60" Type="http://schemas.openxmlformats.org/officeDocument/2006/relationships/font" Target="fonts/ProximaNova-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TSans-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ProximaNova-bold.fntdata"/><Relationship Id="rId14" Type="http://schemas.openxmlformats.org/officeDocument/2006/relationships/slide" Target="slides/slide8.xml"/><Relationship Id="rId58" Type="http://schemas.openxmlformats.org/officeDocument/2006/relationships/font" Target="fonts/ProximaNova-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0lGWxCXQLVFEMgqjl4pBW_KxbkVR6pYH/edit" TargetMode="External"/><Relationship Id="rId3" Type="http://schemas.openxmlformats.org/officeDocument/2006/relationships/hyperlink" Target="https://docs.google.com/document/d/1XW5blmrKmWr4XPLQQtqypq0L5vlrWRo9mCtbUX8iPaQ/edit" TargetMode="External"/><Relationship Id="rId4" Type="http://schemas.openxmlformats.org/officeDocument/2006/relationships/hyperlink" Target="https://drive.google.com/file/d/1iNI7ECQRJ2iETylUY321_2FFz5-BxDG8/view?usp=sharing" TargetMode="External"/><Relationship Id="rId5" Type="http://schemas.openxmlformats.org/officeDocument/2006/relationships/hyperlink" Target="https://docs.google.com/presentation/d/1kd3-iZIihcT7ukaz7guOt49-nUtVK3e_23fUUkmHhpU/edit?usp=sha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nasa.gov/climate_resources/156/video-ocean-circulation-plays-an-important-role-in-absorbing-carbon-from-the-atmospher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8t8QHrN5aZLORNKsWe-ljKN8FWp5CfhOxZx17vnfqMQ/edit?usp=sharing" TargetMode="External"/><Relationship Id="rId3" Type="http://schemas.openxmlformats.org/officeDocument/2006/relationships/hyperlink" Target="https://docs.google.com/presentation/d/18t8QHrN5aZLORNKsWe-ljKN8FWp5CfhOxZx17vnfqMQ/copy" TargetMode="External"/><Relationship Id="rId4" Type="http://schemas.openxmlformats.org/officeDocument/2006/relationships/hyperlink" Target="https://drive.google.com/file/d/1Enkt3yF4QpJzNcyNrLu6Z6BwwBrt56J4/view?usp=share_link"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g-v2.squarespace.com/all-series/ocean-acidification-threatens-marine-life" TargetMode="External"/><Relationship Id="rId3" Type="http://schemas.openxmlformats.org/officeDocument/2006/relationships/hyperlink" Target="https://docs.google.com/presentation/d/1kd3-iZIihcT7ukaz7guOt49-nUtVK3e_23fUUkmHhpU/edit?usp=shari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oaa.gov/noaa-led-researchers-discover-ocean-acidity-dissolving-shells-tiny-snails-us-west-coast" TargetMode="External"/><Relationship Id="rId3" Type="http://schemas.openxmlformats.org/officeDocument/2006/relationships/hyperlink" Target="https://www.youtube.com/watch?v=6H_VDhXiFk4"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mel.noaa.gov/co2/story/A+primer+on+pH" TargetMode="External"/><Relationship Id="rId3" Type="http://schemas.openxmlformats.org/officeDocument/2006/relationships/hyperlink" Target="https://climatechange.ucdavis.edu/climate/definitions/ocean-acidificatio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oceanagency.org/toolkits/ocean-acidification" TargetMode="External"/><Relationship Id="rId3" Type="http://schemas.openxmlformats.org/officeDocument/2006/relationships/hyperlink" Target="https://docs.google.com/presentation/d/1PKgFVTvXA0jUrMzxEAxEKVUPlTxcQ9P8bxRfaKcvGDk/edit?usp=sharing" TargetMode="External"/><Relationship Id="rId4" Type="http://schemas.openxmlformats.org/officeDocument/2006/relationships/hyperlink" Target="https://drive.google.com/file/d/1iNI7ECQRJ2iETylUY321_2FFz5-BxDG8/view?usp=sharin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jljK5FFwSO2OnWMB25qdy6bvklIoEkhd/view?usp=sharing" TargetMode="External"/><Relationship Id="rId3" Type="http://schemas.openxmlformats.org/officeDocument/2006/relationships/hyperlink" Target="https://drive.google.com/file/d/1jljK5FFwSO2OnWMB25qdy6bvklIoEkhd/view?usp=sharin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XW5blmrKmWr4XPLQQtqypq0L5vlrWRo9mCtbUX8iPaQ/edit" TargetMode="External"/><Relationship Id="rId3" Type="http://schemas.openxmlformats.org/officeDocument/2006/relationships/hyperlink" Target="https://docs.google.com/document/d/1XW5blmrKmWr4XPLQQtqypq0L5vlrWRo9mCtbUX8iPaQ/edit" TargetMode="External"/><Relationship Id="rId4" Type="http://schemas.openxmlformats.org/officeDocument/2006/relationships/hyperlink" Target="https://www.environmentalgraphiti.org"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artofeducation.edu/2016/04/peer-feedback-helping-students-glow-grow/" TargetMode="External"/><Relationship Id="rId3" Type="http://schemas.openxmlformats.org/officeDocument/2006/relationships/hyperlink" Target="https://drive.google.com/file/d/1TYmc9u0ha1L76X1Ubk4GTr5NNWnLh61U/view?usp=sharing" TargetMode="External"/><Relationship Id="rId4" Type="http://schemas.openxmlformats.org/officeDocument/2006/relationships/hyperlink" Target="https://theartofeducation.edu/2016/04/peer-feedback-helping-students-glow-grow/"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nasa.gov/solutions/adaptation-mitigation/" TargetMode="External"/><Relationship Id="rId3" Type="http://schemas.openxmlformats.org/officeDocument/2006/relationships/hyperlink" Target="https://rwu.pressbooks.pub/webboceanography/chapter/5-5-dissolved-gases-carbon-dioxide-ph-and-ocean-acidification/"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b.bioninja.com.au/standard-level/topic-4-ecology/44-climate-change/ocean-acidification.html"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b.bioninja.com.au/standard-level/topic-4-ecology/44-climate-change/ocean-acidification.html"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g-v2.squarespace.com/all-series/pathways-for-reducing-emissions" TargetMode="External"/><Relationship Id="rId3" Type="http://schemas.openxmlformats.org/officeDocument/2006/relationships/hyperlink" Target="https://docs.google.com/presentation/d/1kd3-iZIihcT7ukaz7guOt49-nUtVK3e_23fUUkmHhpU/edit?usp=shari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astadapt.com.au/sites/default/files/infographics/15-117-NCCARFINFOGRAPHICS-01-UPLOADED-WEB%2827Feb%29.pdf"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oceanagency.org/toolkits/ocean-acidification" TargetMode="External"/><Relationship Id="rId3" Type="http://schemas.openxmlformats.org/officeDocument/2006/relationships/hyperlink" Target="https://docs.google.com/presentation/d/1PKgFVTvXA0jUrMzxEAxEKVUPlTxcQ9P8bxRfaKcvGDk/edit?usp=sharing" TargetMode="External"/><Relationship Id="rId4" Type="http://schemas.openxmlformats.org/officeDocument/2006/relationships/hyperlink" Target="https://drive.google.com/file/d/1iNI7ECQRJ2iETylUY321_2FFz5-BxDG8/view?usp=sharing" TargetMode="External"/><Relationship Id="rId5" Type="http://schemas.openxmlformats.org/officeDocument/2006/relationships/hyperlink" Target="https://eg-v2.squarespace.com/series-folder"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jljK5FFwSO2OnWMB25qdy6bvklIoEkhd/view?usp=sharing" TargetMode="External"/><Relationship Id="rId3" Type="http://schemas.openxmlformats.org/officeDocument/2006/relationships/hyperlink" Target="https://drive.google.com/file/d/1jljK5FFwSO2OnWMB25qdy6bvklIoEkhd/view?usp=sharing"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kd3-iZIihcT7ukaz7guOt49-nUtVK3e_23fUUkmHhpU/edit?usp=sharin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vershootday.org/about/"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vershootday.org/solutions/" TargetMode="External"/><Relationship Id="rId3" Type="http://schemas.openxmlformats.org/officeDocument/2006/relationships/hyperlink" Target="https://www.overshootday.org/solutions/" TargetMode="External"/><Relationship Id="rId4" Type="http://schemas.openxmlformats.org/officeDocument/2006/relationships/hyperlink" Target="https://drive.google.com/file/d/1MdZXyRckmsHRBAkz8IjcKZvtrokqWhXz/view?usp=sharing" TargetMode="External"/><Relationship Id="rId5" Type="http://schemas.openxmlformats.org/officeDocument/2006/relationships/hyperlink" Target="https://www.overshootday.org/solution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g-v2.squarespace.com/all-series?category=Why%20is%20our%20climate%20changing%3F"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jljK5FFwSO2OnWMB25qdy6bvklIoEkhd/view?usp=sharing" TargetMode="External"/><Relationship Id="rId3" Type="http://schemas.openxmlformats.org/officeDocument/2006/relationships/hyperlink" Target="https://drive.google.com/file/d/1jljK5FFwSO2OnWMB25qdy6bvklIoEkhd/view?usp=sharing"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artofeducation.edu/2016/04/peer-feedback-helping-students-glow-grow/" TargetMode="External"/><Relationship Id="rId3" Type="http://schemas.openxmlformats.org/officeDocument/2006/relationships/hyperlink" Target="https://drive.google.com/file/d/1TYmc9u0ha1L76X1Ubk4GTr5NNWnLh61U/view?usp=sharing" TargetMode="External"/><Relationship Id="rId4" Type="http://schemas.openxmlformats.org/officeDocument/2006/relationships/hyperlink" Target="https://theartofeducation.edu/2016/04/peer-feedback-helping-students-glow-grow/"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PKgFVTvXA0jUrMzxEAxEKVUPlTxcQ9P8bxRfaKcvGDk/edit?usp=sharing" TargetMode="External"/><Relationship Id="rId3" Type="http://schemas.openxmlformats.org/officeDocument/2006/relationships/hyperlink" Target="https://drive.google.com/file/d/1iNI7ECQRJ2iETylUY321_2FFz5-BxDG8/view?usp=sharing" TargetMode="External"/><Relationship Id="rId4" Type="http://schemas.openxmlformats.org/officeDocument/2006/relationships/hyperlink" Target="https://drive.google.com/file/d/16_xodboOZTnlZOYl2LxKB8Y5YH73BgOV/view?usp=sharing"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g-v2.squarespace.com/all-series/emissions-levels-determine-temperature-rise" TargetMode="External"/><Relationship Id="rId3" Type="http://schemas.openxmlformats.org/officeDocument/2006/relationships/hyperlink" Target="https://docs.google.com/presentation/d/1kd3-iZIihcT7ukaz7guOt49-nUtVK3e_23fUUkmHhpU/edit?usp=sharing"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g-v2.squarespace.com/about-folder"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org/en/climatechange/what-is-climate-change" TargetMode="External"/><Relationship Id="rId3" Type="http://schemas.openxmlformats.org/officeDocument/2006/relationships/hyperlink" Target="https://climatekids.nasa.gov/climate-change-meanin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ei.noaa.gov/access/monitoring/dyk/anomalies-vs-temperature#:~:text=A%20positive%20anomaly%20indicates%20the,effect%20on%20the%20data%20(ex." TargetMode="External"/><Relationship Id="rId3" Type="http://schemas.openxmlformats.org/officeDocument/2006/relationships/hyperlink" Target="https://www.reuters.com/business/environment/un-climate-reports-five-futures-decoded-2021-08-09/"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jljK5FFwSO2OnWMB25qdy6bvklIoEkhd/view?usp=sharing" TargetMode="External"/><Relationship Id="rId3" Type="http://schemas.openxmlformats.org/officeDocument/2006/relationships/hyperlink" Target="https://drive.google.com/file/d/1jljK5FFwSO2OnWMB25qdy6bvklIoEkhd/view?usp=sharing" TargetMode="External"/><Relationship Id="rId4" Type="http://schemas.openxmlformats.org/officeDocument/2006/relationships/hyperlink" Target="https://docs.google.com/document/d/1VGD9JMzUEpUBo_54iW-s7JlZABzIbcGjlSVmyKTj64Y/edit"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12b01d29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12b01d29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200">
                <a:solidFill>
                  <a:srgbClr val="222222"/>
                </a:solidFill>
                <a:latin typeface="Century Gothic"/>
                <a:ea typeface="Century Gothic"/>
                <a:cs typeface="Century Gothic"/>
                <a:sym typeface="Century Gothic"/>
              </a:rPr>
              <a:t>*This was produced by UCI Science Project under award No. NA22OAR0170210 from the Ocean Acidification Program of the National Oceanic and Atmospheric Administration (NOAA), U.S. Department of Commerce. The statements, findings, conclusions, and recommendations are those of the author(s) and do not necessarily reflect the views of NOAA or the U.S. Department of Commerce.</a:t>
            </a:r>
            <a:endParaRPr sz="1200"/>
          </a:p>
          <a:p>
            <a:pPr indent="0" lvl="0" marL="0" rtl="0" algn="l">
              <a:spcBef>
                <a:spcPts val="0"/>
              </a:spcBef>
              <a:spcAft>
                <a:spcPts val="0"/>
              </a:spcAft>
              <a:buClr>
                <a:schemeClr val="dk1"/>
              </a:buClr>
              <a:buSzPts val="1100"/>
              <a:buFont typeface="Arial"/>
              <a:buNone/>
            </a:pPr>
            <a:r>
              <a:t/>
            </a:r>
            <a:endParaRPr sz="1200"/>
          </a:p>
          <a:p>
            <a:pPr indent="0" lvl="0" marL="0" rtl="0" algn="l">
              <a:spcBef>
                <a:spcPts val="0"/>
              </a:spcBef>
              <a:spcAft>
                <a:spcPts val="0"/>
              </a:spcAft>
              <a:buClr>
                <a:schemeClr val="dk1"/>
              </a:buClr>
              <a:buSzPts val="1100"/>
              <a:buFont typeface="Arial"/>
              <a:buNone/>
            </a:pPr>
            <a:r>
              <a:rPr lang="en" sz="1200" u="sng">
                <a:solidFill>
                  <a:schemeClr val="hlink"/>
                </a:solidFill>
                <a:latin typeface="Century Gothic"/>
                <a:ea typeface="Century Gothic"/>
                <a:cs typeface="Century Gothic"/>
                <a:sym typeface="Century Gothic"/>
                <a:hlinkClick r:id="rId2"/>
              </a:rPr>
              <a:t>Link to Teacher Overview Document for lesson sequence and flow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1200" u="sng">
                <a:solidFill>
                  <a:schemeClr val="hlink"/>
                </a:solidFill>
                <a:latin typeface="Century Gothic"/>
                <a:ea typeface="Century Gothic"/>
                <a:cs typeface="Century Gothic"/>
                <a:sym typeface="Century Gothic"/>
                <a:hlinkClick r:id="rId3"/>
              </a:rPr>
              <a:t>Student Worksheet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1200" u="sng">
                <a:solidFill>
                  <a:schemeClr val="hlink"/>
                </a:solidFill>
                <a:latin typeface="Century Gothic"/>
                <a:ea typeface="Century Gothic"/>
                <a:cs typeface="Century Gothic"/>
                <a:sym typeface="Century Gothic"/>
                <a:hlinkClick r:id="rId4"/>
              </a:rPr>
              <a:t>TOA Toolkit PDF</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1200" u="sng">
                <a:solidFill>
                  <a:schemeClr val="hlink"/>
                </a:solidFill>
                <a:latin typeface="Century Gothic"/>
                <a:ea typeface="Century Gothic"/>
                <a:cs typeface="Century Gothic"/>
                <a:sym typeface="Century Gothic"/>
                <a:hlinkClick r:id="rId5"/>
              </a:rPr>
              <a:t>Printouts of each piece of artwork</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2838b0fb98_2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2838b0fb98_2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 video will provide information about the ocean’s role in climate. The ocean has the ability to absorb heat and carbon from the atmosphere. However, warming waters are causing ocean circulation to slow down. Warming waters and increase carbon dioxide in the ocean also has detrimental effects to marine life, which will be highlighted with ocean acidification in the next lessons.</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watch the video and continue to think about how </a:t>
            </a:r>
            <a:r>
              <a:rPr lang="en" sz="1200">
                <a:solidFill>
                  <a:schemeClr val="dk1"/>
                </a:solidFill>
                <a:latin typeface="Century Gothic"/>
                <a:ea typeface="Century Gothic"/>
                <a:cs typeface="Century Gothic"/>
                <a:sym typeface="Century Gothic"/>
              </a:rPr>
              <a:t>information is communicated</a:t>
            </a:r>
            <a:r>
              <a:rPr lang="en" sz="1200">
                <a:solidFill>
                  <a:schemeClr val="dk1"/>
                </a:solidFill>
                <a:latin typeface="Century Gothic"/>
                <a:ea typeface="Century Gothic"/>
                <a:cs typeface="Century Gothic"/>
                <a:sym typeface="Century Gothic"/>
              </a:rPr>
              <a:t>. Students may notice the computer graphics showing arrows to show movement (ocean currents). The viewpoint starts in an aerial view (in the atmosphere) and then dives into the ocean layers. The arrows are bright and captivating. The text is short and succinct, and the music also adds a dramatic effect but it is not distracting from the science.</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Video credit: </a:t>
            </a:r>
            <a:r>
              <a:rPr lang="en" sz="1200" u="sng">
                <a:solidFill>
                  <a:schemeClr val="hlink"/>
                </a:solidFill>
                <a:latin typeface="Century Gothic"/>
                <a:ea typeface="Century Gothic"/>
                <a:cs typeface="Century Gothic"/>
                <a:sym typeface="Century Gothic"/>
                <a:hlinkClick r:id="rId2"/>
              </a:rPr>
              <a:t>NASA</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2838b0fb98_2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2838b0fb98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Century Gothic"/>
                <a:ea typeface="Century Gothic"/>
                <a:cs typeface="Century Gothic"/>
                <a:sym typeface="Century Gothic"/>
              </a:rPr>
              <a:t>Investigative Phenomenon: </a:t>
            </a:r>
            <a:r>
              <a:rPr lang="en" sz="1200">
                <a:solidFill>
                  <a:schemeClr val="dk1"/>
                </a:solidFill>
                <a:latin typeface="Century Gothic"/>
                <a:ea typeface="Century Gothic"/>
                <a:cs typeface="Century Gothic"/>
                <a:sym typeface="Century Gothic"/>
              </a:rPr>
              <a:t>How does the ocean serve as climate’s heart and what are the ways that </a:t>
            </a:r>
            <a:r>
              <a:rPr lang="en" sz="1200">
                <a:solidFill>
                  <a:schemeClr val="dk1"/>
                </a:solidFill>
                <a:latin typeface="Century Gothic"/>
                <a:ea typeface="Century Gothic"/>
                <a:cs typeface="Century Gothic"/>
                <a:sym typeface="Century Gothic"/>
              </a:rPr>
              <a:t>we can advocate for the health of the ocean?</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Guide students to shift their thinking about the ocean from the beginning of class to how the ocean serves as climate’s heart. Given the data from </a:t>
            </a:r>
            <a:r>
              <a:rPr i="1" lang="en" sz="1200">
                <a:solidFill>
                  <a:schemeClr val="dk1"/>
                </a:solidFill>
                <a:latin typeface="Century Gothic"/>
                <a:ea typeface="Century Gothic"/>
                <a:cs typeface="Century Gothic"/>
                <a:sym typeface="Century Gothic"/>
              </a:rPr>
              <a:t>Relationship between Emissions Levels and Temperature Rise</a:t>
            </a:r>
            <a:r>
              <a:rPr lang="en" sz="1200">
                <a:solidFill>
                  <a:schemeClr val="dk1"/>
                </a:solidFill>
                <a:latin typeface="Century Gothic"/>
                <a:ea typeface="Century Gothic"/>
                <a:cs typeface="Century Gothic"/>
                <a:sym typeface="Century Gothic"/>
              </a:rPr>
              <a:t> graph and the video on the previous slide, students should notice that the ocean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revisit the art they created at the beginning of class.</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consider how they interpreted Alisa Singer’s art, how she must have felt, and what she was trying to convey.</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adjust their art so the meaning is creatively communicated. Make edits in </a:t>
            </a:r>
            <a:r>
              <a:rPr b="1" lang="en" sz="1200">
                <a:solidFill>
                  <a:schemeClr val="dk1"/>
                </a:solidFill>
                <a:latin typeface="Century Gothic"/>
                <a:ea typeface="Century Gothic"/>
                <a:cs typeface="Century Gothic"/>
                <a:sym typeface="Century Gothic"/>
              </a:rPr>
              <a:t>pencil only for now.</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add or modify their art every day as new information and evidence is revealed about the ocean, how it is changing due to climate change, why it matters, and what can be done. </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Since students are creating various forms of art, consider posing the following question to elicit ideas on how they </a:t>
            </a:r>
            <a:r>
              <a:rPr b="1" lang="en" sz="1200">
                <a:solidFill>
                  <a:schemeClr val="dk1"/>
                </a:solidFill>
                <a:latin typeface="Century Gothic"/>
                <a:ea typeface="Century Gothic"/>
                <a:cs typeface="Century Gothic"/>
                <a:sym typeface="Century Gothic"/>
              </a:rPr>
              <a:t>aim to convey meaning</a:t>
            </a:r>
            <a:r>
              <a:rPr lang="en" sz="1200">
                <a:solidFill>
                  <a:schemeClr val="dk1"/>
                </a:solidFill>
                <a:latin typeface="Century Gothic"/>
                <a:ea typeface="Century Gothic"/>
                <a:cs typeface="Century Gothic"/>
                <a:sym typeface="Century Gothic"/>
              </a:rPr>
              <a:t> in their work, “What are important components you will need to include in your style of art (drawing, painting, or written work) so that it carries a message?” (This message will be edited and it will change as students learn new things about the ocean.)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who are creating a drawing or painting may mention including visuals, symbols, patterns, color, or texture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who are creating written work may mention using descriptive words or phrases that promote a visualization for the reader/audience</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2838b0fb98_2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2838b0fb98_2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keep a journal over the five-day lesson period. At the end of every lesson, students’ homework will be to reflect on how their art changed and why it changed. This process mirrors the cyclical and iterative nature of science. It will also serve as evidence for the teacher to see how students’ knowledge on the ocean and climate change change over time.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2"/>
              </a:rPr>
              <a:t>Creative Journal</a:t>
            </a:r>
            <a:r>
              <a:rPr lang="en" sz="1200">
                <a:solidFill>
                  <a:schemeClr val="dk1"/>
                </a:solidFill>
                <a:latin typeface="Century Gothic"/>
                <a:ea typeface="Century Gothic"/>
                <a:cs typeface="Century Gothic"/>
                <a:sym typeface="Century Gothic"/>
              </a:rPr>
              <a:t> - Students can make a copy into their Google Drive. If students do not have personal devices at home, provide printed copies.</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3"/>
              </a:rPr>
              <a:t>Force copy link</a:t>
            </a:r>
            <a:r>
              <a:rPr lang="en" sz="1200">
                <a:solidFill>
                  <a:schemeClr val="dk1"/>
                </a:solidFill>
                <a:latin typeface="Century Gothic"/>
                <a:ea typeface="Century Gothic"/>
                <a:cs typeface="Century Gothic"/>
                <a:sym typeface="Century Gothic"/>
              </a:rPr>
              <a:t> - post online for students, this link will force a copy into their drive. Remind students to keep their files organized in folders.</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4"/>
              </a:rPr>
              <a:t>Printed copies</a:t>
            </a:r>
            <a:r>
              <a:rPr lang="en" sz="1200">
                <a:solidFill>
                  <a:schemeClr val="dk1"/>
                </a:solidFill>
                <a:latin typeface="Century Gothic"/>
                <a:ea typeface="Century Gothic"/>
                <a:cs typeface="Century Gothic"/>
                <a:sym typeface="Century Gothic"/>
              </a:rPr>
              <a:t> - print a copy for students if they do not have access to devices at home</a:t>
            </a:r>
            <a:endParaRPr sz="1200">
              <a:solidFill>
                <a:schemeClr val="dk1"/>
              </a:solidFill>
              <a:highlight>
                <a:srgbClr val="FFFF00"/>
              </a:highlight>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Show students their Creative Journal they will be filling in over the next five days. They will describe the changes they made to their art and provide an explanation for their changes. Encourage students to reflect on how they are communicating the information they learned that day, and similar to how scientists communicate their findings, their thoughts may change over time.</a:t>
            </a: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107c35130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107c35130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This slide is intentionally left blank.</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0e862d5a3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0e862d5a3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latin typeface="Century Gothic"/>
                <a:ea typeface="Century Gothic"/>
                <a:cs typeface="Century Gothic"/>
                <a:sym typeface="Century Gothic"/>
              </a:rPr>
              <a:t>Lesson 2</a:t>
            </a:r>
            <a:endParaRPr b="1" sz="1200">
              <a:latin typeface="Century Gothic"/>
              <a:ea typeface="Century Gothic"/>
              <a:cs typeface="Century Gothic"/>
              <a:sym typeface="Century Gothic"/>
            </a:endParaRPr>
          </a:p>
          <a:p>
            <a:pPr indent="0" lvl="0" marL="0" rtl="0" algn="l">
              <a:spcBef>
                <a:spcPts val="0"/>
              </a:spcBef>
              <a:spcAft>
                <a:spcPts val="0"/>
              </a:spcAft>
              <a:buNone/>
            </a:pPr>
            <a:r>
              <a:t/>
            </a:r>
            <a:endParaRPr b="1" sz="1200">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Investigative Phenomenon</a:t>
            </a:r>
            <a:r>
              <a:rPr b="1" lang="en" sz="1200">
                <a:solidFill>
                  <a:schemeClr val="dk1"/>
                </a:solidFill>
                <a:latin typeface="Century Gothic"/>
                <a:ea typeface="Century Gothic"/>
                <a:cs typeface="Century Gothic"/>
                <a:sym typeface="Century Gothic"/>
              </a:rPr>
              <a:t>:</a:t>
            </a:r>
            <a:r>
              <a:rPr lang="en" sz="1200">
                <a:solidFill>
                  <a:schemeClr val="dk1"/>
                </a:solidFill>
                <a:latin typeface="Century Gothic"/>
                <a:ea typeface="Century Gothic"/>
                <a:cs typeface="Century Gothic"/>
                <a:sym typeface="Century Gothic"/>
              </a:rPr>
              <a:t> How does the ocean serve as climate’s heart and what are the ways that we can advocate for the health of the ocean?</a:t>
            </a:r>
            <a:endParaRPr b="1" sz="1200">
              <a:latin typeface="Century Gothic"/>
              <a:ea typeface="Century Gothic"/>
              <a:cs typeface="Century Gothic"/>
              <a:sym typeface="Century Gothic"/>
            </a:endParaRPr>
          </a:p>
          <a:p>
            <a:pPr indent="0" lvl="0" marL="0" rtl="0" algn="l">
              <a:spcBef>
                <a:spcPts val="0"/>
              </a:spcBef>
              <a:spcAft>
                <a:spcPts val="0"/>
              </a:spcAft>
              <a:buNone/>
            </a:pPr>
            <a:r>
              <a:t/>
            </a:r>
            <a:endParaRPr b="1" sz="1200">
              <a:latin typeface="Century Gothic"/>
              <a:ea typeface="Century Gothic"/>
              <a:cs typeface="Century Gothic"/>
              <a:sym typeface="Century Gothic"/>
            </a:endParaRPr>
          </a:p>
          <a:p>
            <a:pPr indent="0" lvl="0" marL="0" rtl="0" algn="l">
              <a:spcBef>
                <a:spcPts val="0"/>
              </a:spcBef>
              <a:spcAft>
                <a:spcPts val="0"/>
              </a:spcAft>
              <a:buNone/>
            </a:pPr>
            <a:r>
              <a:rPr b="1" lang="en" sz="1200">
                <a:latin typeface="Century Gothic"/>
                <a:ea typeface="Century Gothic"/>
                <a:cs typeface="Century Gothic"/>
                <a:sym typeface="Century Gothic"/>
              </a:rPr>
              <a:t>Teacher Preview:</a:t>
            </a:r>
            <a:endParaRPr b="1"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Students will </a:t>
            </a:r>
            <a:r>
              <a:rPr lang="en" sz="1200">
                <a:latin typeface="Century Gothic"/>
                <a:ea typeface="Century Gothic"/>
                <a:cs typeface="Century Gothic"/>
                <a:sym typeface="Century Gothic"/>
              </a:rPr>
              <a:t>interpret</a:t>
            </a:r>
            <a:r>
              <a:rPr lang="en" sz="1200">
                <a:latin typeface="Century Gothic"/>
                <a:ea typeface="Century Gothic"/>
                <a:cs typeface="Century Gothic"/>
                <a:sym typeface="Century Gothic"/>
              </a:rPr>
              <a:t> another piece of art by Alisa Singer. It draws attention to the shape and patterns of marine life and how they are affected by ocean acidification.</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Students will think about ocean acidification and what it means, looks like, its causes and effects, through a pteropod video and exploring The Ocean Agency Toolkit for Ocean Acidification. </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Students will edit their art and intentionally build in some type of imagery, icon, or pattern that resonated with them from the toolkit. This will center their artwork and continue to creatively communicate their growing knowledge of ocean acidification.</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Students will engage in a partner feedback session, where they will conduct a “Glow and Grow” conversation to provide specific and meaningful feedback to each other’s ocean art.</a:t>
            </a:r>
            <a:endParaRPr sz="1200">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Their homework will be to complete Day 2 in their Creative Journals.</a:t>
            </a:r>
            <a:endParaRPr sz="1200">
              <a:latin typeface="Century Gothic"/>
              <a:ea typeface="Century Gothic"/>
              <a:cs typeface="Century Gothic"/>
              <a:sym typeface="Century Goth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2838b0fb98_2_2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2838b0fb98_2_2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2"/>
              </a:rPr>
              <a:t>Ocean Acidification Threatens Marine Life</a:t>
            </a:r>
            <a:r>
              <a:rPr lang="en" sz="1200">
                <a:solidFill>
                  <a:schemeClr val="dk1"/>
                </a:solidFill>
                <a:latin typeface="Century Gothic"/>
                <a:ea typeface="Century Gothic"/>
                <a:cs typeface="Century Gothic"/>
                <a:sym typeface="Century Gothic"/>
              </a:rPr>
              <a:t> by Alisa Singer. It is based off an image of a pteropod (sea butterfly) and the effects of ocean acidification. Its shell is deteriorating due to acidification of the ocean.</a:t>
            </a:r>
            <a:endParaRPr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Similar to Day 1, students will make observations about this piece of art. They will consider how the artist felt when she was creating it, by interpreting the color, texture, patterns, and symbols.</a:t>
            </a:r>
            <a:endParaRPr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For a brief overview of Ocean Acidification, see the Teacher Overview Document.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Provide each group of 3-4 students with a copy of just the artwork. (</a:t>
            </a:r>
            <a:r>
              <a:rPr lang="en" sz="1200" u="sng">
                <a:solidFill>
                  <a:schemeClr val="hlink"/>
                </a:solidFill>
                <a:latin typeface="Century Gothic"/>
                <a:ea typeface="Century Gothic"/>
                <a:cs typeface="Century Gothic"/>
                <a:sym typeface="Century Gothic"/>
                <a:hlinkClick r:id="rId3"/>
              </a:rPr>
              <a:t>Link</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Give students a quick 3 minutes to brainstorm what they think the artist is trying to convey. Students will write their ideas on the handout under “Art inspired by climate change (Image 3)”</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do you think the artist is trying to tell you? </a:t>
            </a:r>
            <a:r>
              <a:rPr i="1" lang="en" sz="1200">
                <a:solidFill>
                  <a:srgbClr val="FF9900"/>
                </a:solidFill>
                <a:latin typeface="Century Gothic"/>
                <a:ea typeface="Century Gothic"/>
                <a:cs typeface="Century Gothic"/>
                <a:sym typeface="Century Gothic"/>
              </a:rPr>
              <a:t>Students may notice the unique shapes in this art compared to the art from Lesson 1. </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do you think the artist felt while creating this digital art? Why do you think that?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Ask each group to share one thought they had about the artwork and the artist.</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107c351307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107c351307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Century Gothic"/>
                <a:ea typeface="Century Gothic"/>
                <a:cs typeface="Century Gothic"/>
                <a:sym typeface="Century Gothic"/>
              </a:rPr>
              <a:t>Teacher Background:</a:t>
            </a:r>
            <a:endParaRPr b="1"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solidFill>
                  <a:schemeClr val="dk1"/>
                </a:solidFill>
                <a:latin typeface="Century Gothic"/>
                <a:ea typeface="Century Gothic"/>
                <a:cs typeface="Century Gothic"/>
                <a:sym typeface="Century Gothic"/>
              </a:rPr>
              <a:t>The video shows an animation of the pteropod, or “sea butterfly”, in two scenarios</a:t>
            </a:r>
            <a:r>
              <a:rPr lang="en" sz="1200">
                <a:solidFill>
                  <a:schemeClr val="dk1"/>
                </a:solidFill>
                <a:latin typeface="Century Gothic"/>
                <a:ea typeface="Century Gothic"/>
                <a:cs typeface="Century Gothic"/>
                <a:sym typeface="Century Gothic"/>
              </a:rPr>
              <a:t>. Pteropods are small, ecologically important mollusks in a marine food web, specifically coastal ecosystems (which are most affected by ocean acidification). The video shows the results of pteropods in laboratory conditions. On the left shows a pteropod that was exposed to normal waters (low surface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levels) and the right a pteropod showing the effects of living in acidified water (elevated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levels) for the same time period. The white lines indicate shell dissolution and explain why ocean acidification is called "osteoporosis of the sea. (</a:t>
            </a:r>
            <a:r>
              <a:rPr lang="en" sz="1200" u="sng">
                <a:solidFill>
                  <a:schemeClr val="hlink"/>
                </a:solidFill>
                <a:latin typeface="Century Gothic"/>
                <a:ea typeface="Century Gothic"/>
                <a:cs typeface="Century Gothic"/>
                <a:sym typeface="Century Gothic"/>
                <a:hlinkClick r:id="rId2"/>
              </a:rPr>
              <a:t>NOAA</a:t>
            </a:r>
            <a:r>
              <a:rPr lang="en" sz="1200">
                <a:solidFill>
                  <a:schemeClr val="dk1"/>
                </a:solidFill>
                <a:latin typeface="Century Gothic"/>
                <a:ea typeface="Century Gothic"/>
                <a:cs typeface="Century Gothic"/>
                <a:sym typeface="Century Gothic"/>
              </a:rPr>
              <a:t>)</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When students revisit their art later, students will consider the power of shapes, symbols, and patterns when communicating a message through art. </a:t>
            </a:r>
            <a:endParaRPr sz="1200">
              <a:latin typeface="Century Gothic"/>
              <a:ea typeface="Century Gothic"/>
              <a:cs typeface="Century Gothic"/>
              <a:sym typeface="Century Gothic"/>
            </a:endParaRPr>
          </a:p>
          <a:p>
            <a:pPr indent="0" lvl="0" marL="0" rtl="0" algn="l">
              <a:spcBef>
                <a:spcPts val="0"/>
              </a:spcBef>
              <a:spcAft>
                <a:spcPts val="0"/>
              </a:spcAft>
              <a:buNone/>
            </a:pPr>
            <a:r>
              <a:t/>
            </a:r>
            <a:endParaRPr b="1" sz="1200">
              <a:latin typeface="Century Gothic"/>
              <a:ea typeface="Century Gothic"/>
              <a:cs typeface="Century Gothic"/>
              <a:sym typeface="Century Gothic"/>
            </a:endParaRPr>
          </a:p>
          <a:p>
            <a:pPr indent="0" lvl="0" marL="0" rtl="0" algn="l">
              <a:spcBef>
                <a:spcPts val="0"/>
              </a:spcBef>
              <a:spcAft>
                <a:spcPts val="0"/>
              </a:spcAft>
              <a:buNone/>
            </a:pPr>
            <a:r>
              <a:rPr b="1" lang="en" sz="1200">
                <a:latin typeface="Century Gothic"/>
                <a:ea typeface="Century Gothic"/>
                <a:cs typeface="Century Gothic"/>
                <a:sym typeface="Century Gothic"/>
              </a:rPr>
              <a:t>Teacher Guidance:</a:t>
            </a:r>
            <a:endParaRPr b="1" sz="1200">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Pass out the Data for Image #2 for to each group so they may reference it during the video. Students will watch the animation that inspired the art. Students can fill in the title of the art, “Ocean Acidification Threatens Marine Life” and answer the questions (under “Check for Understanding”) on the student handout:</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What do you notice about the pteropod? How does the pteropod compare in each scenario? </a:t>
            </a:r>
            <a:r>
              <a:rPr i="1" lang="en" sz="1200">
                <a:solidFill>
                  <a:srgbClr val="FF9900"/>
                </a:solidFill>
                <a:latin typeface="Century Gothic"/>
                <a:ea typeface="Century Gothic"/>
                <a:cs typeface="Century Gothic"/>
                <a:sym typeface="Century Gothic"/>
              </a:rPr>
              <a:t>The pteropod on the left was exposed to low CO</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 levels and seems to be swimming fine. The one on the left was exposed to elevated CO</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 conditions for two weeks. It has a disintegrated shell and is struggling to swim.</a:t>
            </a:r>
            <a:endParaRPr i="1" sz="1200">
              <a:solidFill>
                <a:srgbClr val="FF9900"/>
              </a:solidFill>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What animal does it remind you of? What do you know about these types of animals? </a:t>
            </a:r>
            <a:r>
              <a:rPr i="1" lang="en" sz="1200">
                <a:solidFill>
                  <a:srgbClr val="FF9900"/>
                </a:solidFill>
                <a:latin typeface="Century Gothic"/>
                <a:ea typeface="Century Gothic"/>
                <a:cs typeface="Century Gothic"/>
                <a:sym typeface="Century Gothic"/>
              </a:rPr>
              <a:t>The pteropod looks like animals with shells or exoskeletons. These shells are hard exteriors that protect the animal in various ways. These shells are made of calcium carbonate (compare to eggshells or chalk).</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How does the video relate to yesterday’s climate data? </a:t>
            </a:r>
            <a:r>
              <a:rPr i="1" lang="en" sz="1200">
                <a:solidFill>
                  <a:srgbClr val="FF9900"/>
                </a:solidFill>
                <a:latin typeface="Century Gothic"/>
                <a:ea typeface="Century Gothic"/>
                <a:cs typeface="Century Gothic"/>
                <a:sym typeface="Century Gothic"/>
              </a:rPr>
              <a:t>The data yesterday shows a rampant increase in CO</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 emissions. This video shows how CO</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 can end up in the ocean and is detrimental to marine life.</a:t>
            </a:r>
            <a:endParaRPr i="1" sz="1200">
              <a:solidFill>
                <a:srgbClr val="FF9900"/>
              </a:solidFill>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Based on the video, what is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latin typeface="Century Gothic"/>
                <a:ea typeface="Century Gothic"/>
                <a:cs typeface="Century Gothic"/>
                <a:sym typeface="Century Gothic"/>
              </a:rPr>
              <a:t> doing to the ocean water? How is it affecting the pteropod? </a:t>
            </a:r>
            <a:r>
              <a:rPr i="1" lang="en" sz="1200">
                <a:solidFill>
                  <a:srgbClr val="FF9900"/>
                </a:solidFill>
                <a:latin typeface="Century Gothic"/>
                <a:ea typeface="Century Gothic"/>
                <a:cs typeface="Century Gothic"/>
                <a:sym typeface="Century Gothic"/>
              </a:rPr>
              <a:t>The ocean is becoming “acidified” and is disintegrating the shells of shelled organisms.</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Revisit Alisa Singer’s art. What new shapes and patterns are you noticing? </a:t>
            </a:r>
            <a:r>
              <a:rPr i="1" lang="en" sz="1200">
                <a:solidFill>
                  <a:srgbClr val="FF9900"/>
                </a:solidFill>
                <a:latin typeface="Century Gothic"/>
                <a:ea typeface="Century Gothic"/>
                <a:cs typeface="Century Gothic"/>
                <a:sym typeface="Century Gothic"/>
              </a:rPr>
              <a:t>The spiral shape of the shell is masked but still visible. The disintegration of shells is displayed through a stipple brush-like pattern. </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solidFill>
                  <a:schemeClr val="dk1"/>
                </a:solidFill>
                <a:latin typeface="Century Gothic"/>
                <a:ea typeface="Century Gothic"/>
                <a:cs typeface="Century Gothic"/>
                <a:sym typeface="Century Gothic"/>
              </a:rPr>
              <a:t>Students will exchange ideas in pairs. Facilitate a whole class discussion regarding relationships between the image and data shown from Day 1 and what they are seeing in the video. Students should make the connection between the increased levels of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affecting the ocean by ocean acidification. Students will learn more about what that means and other effects on ocean life and humans using The Ocean Agency toolkit.</a:t>
            </a:r>
            <a:endParaRPr sz="1200">
              <a:latin typeface="Century Gothic"/>
              <a:ea typeface="Century Gothic"/>
              <a:cs typeface="Century Gothic"/>
              <a:sym typeface="Century Gothic"/>
            </a:endParaRPr>
          </a:p>
          <a:p>
            <a:pPr indent="0" lvl="0" marL="0" rtl="0" algn="l">
              <a:spcBef>
                <a:spcPts val="0"/>
              </a:spcBef>
              <a:spcAft>
                <a:spcPts val="0"/>
              </a:spcAft>
              <a:buNone/>
            </a:pPr>
            <a:r>
              <a:t/>
            </a:r>
            <a:endParaRPr sz="1200">
              <a:latin typeface="Century Gothic"/>
              <a:ea typeface="Century Gothic"/>
              <a:cs typeface="Century Gothic"/>
              <a:sym typeface="Century Gothic"/>
            </a:endParaRPr>
          </a:p>
          <a:p>
            <a:pPr indent="0" lvl="0" marL="0" rtl="0" algn="l">
              <a:spcBef>
                <a:spcPts val="0"/>
              </a:spcBef>
              <a:spcAft>
                <a:spcPts val="0"/>
              </a:spcAft>
              <a:buNone/>
            </a:pPr>
            <a:r>
              <a:rPr lang="en" sz="1200">
                <a:latin typeface="Century Gothic"/>
                <a:ea typeface="Century Gothic"/>
                <a:cs typeface="Century Gothic"/>
                <a:sym typeface="Century Gothic"/>
              </a:rPr>
              <a:t>Video Link </a:t>
            </a:r>
            <a:r>
              <a:rPr lang="en" sz="1200" u="sng">
                <a:solidFill>
                  <a:schemeClr val="hlink"/>
                </a:solidFill>
                <a:latin typeface="Century Gothic"/>
                <a:ea typeface="Century Gothic"/>
                <a:cs typeface="Century Gothic"/>
                <a:sym typeface="Century Gothic"/>
                <a:hlinkClick r:id="rId3"/>
              </a:rPr>
              <a:t>https://www.youtube.com/watch?v=6H_VDhXiFk4</a:t>
            </a:r>
            <a:r>
              <a:rPr lang="en" sz="1200">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1200">
                <a:latin typeface="Century Gothic"/>
                <a:ea typeface="Century Gothic"/>
                <a:cs typeface="Century Gothic"/>
                <a:sym typeface="Century Gothic"/>
              </a:rPr>
              <a:t> </a:t>
            </a:r>
            <a:endParaRPr sz="1200">
              <a:latin typeface="Century Gothic"/>
              <a:ea typeface="Century Gothic"/>
              <a:cs typeface="Century Gothic"/>
              <a:sym typeface="Century Gothic"/>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107c351307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2107c351307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Century Gothic"/>
                <a:ea typeface="Century Gothic"/>
                <a:cs typeface="Century Gothic"/>
                <a:sym typeface="Century Gothic"/>
              </a:rPr>
              <a:t>Teacher Background:</a:t>
            </a:r>
            <a:endParaRPr b="1"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So that students have a shared understanding of what the term “acidification” means, review the pH scale.</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Just as temperature is described as an increase in from -40°F to -20°F as “warming”, even though neither the starting nor the ending temperature is “warm,” the term “acidification” describes a direction of change (i.e. increase) in the level of acidity in the global oceans, not an absolute end point. </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Since the Industrial Revolution, the global average pH of the surface ocean has decreased by 0.11, which corresponds to approximately a 30% increase in the hydrogen ion concentration (since the pH is on a logarithmic scale) </a:t>
            </a:r>
            <a:r>
              <a:rPr lang="en" sz="1200" u="sng">
                <a:solidFill>
                  <a:schemeClr val="hlink"/>
                </a:solidFill>
                <a:latin typeface="Century Gothic"/>
                <a:ea typeface="Century Gothic"/>
                <a:cs typeface="Century Gothic"/>
                <a:sym typeface="Century Gothic"/>
                <a:hlinkClick r:id="rId2"/>
              </a:rPr>
              <a:t>NOAA</a:t>
            </a:r>
            <a:endParaRPr sz="1200">
              <a:latin typeface="Century Gothic"/>
              <a:ea typeface="Century Gothic"/>
              <a:cs typeface="Century Gothic"/>
              <a:sym typeface="Century Gothic"/>
            </a:endParaRPr>
          </a:p>
          <a:p>
            <a:pPr indent="0" lvl="0" marL="0" rtl="0" algn="l">
              <a:spcBef>
                <a:spcPts val="0"/>
              </a:spcBef>
              <a:spcAft>
                <a:spcPts val="0"/>
              </a:spcAft>
              <a:buNone/>
            </a:pPr>
            <a:r>
              <a:t/>
            </a:r>
            <a:endParaRPr sz="1200">
              <a:latin typeface="Century Gothic"/>
              <a:ea typeface="Century Gothic"/>
              <a:cs typeface="Century Gothic"/>
              <a:sym typeface="Century Gothic"/>
            </a:endParaRPr>
          </a:p>
          <a:p>
            <a:pPr indent="0" lvl="0" marL="0" rtl="0" algn="l">
              <a:spcBef>
                <a:spcPts val="0"/>
              </a:spcBef>
              <a:spcAft>
                <a:spcPts val="0"/>
              </a:spcAft>
              <a:buNone/>
            </a:pPr>
            <a:r>
              <a:rPr b="1" lang="en" sz="1200">
                <a:latin typeface="Century Gothic"/>
                <a:ea typeface="Century Gothic"/>
                <a:cs typeface="Century Gothic"/>
                <a:sym typeface="Century Gothic"/>
              </a:rPr>
              <a:t>Teacher Guidance:</a:t>
            </a:r>
            <a:endParaRPr b="1"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After watching the pteropod video, students will consider what it means for the ocean to be “acidifying”.</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(This slide is animated) Before the scale appears on the screen, prompt students to look at the empty pH scale on their handout. Students will chat with a partner briefly about what the numbers mean and what substances they think are categorized on either end of the scale.</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Consider posing the following questions to elicit student thinking:</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What do the numbers represent? Where would more “acidic” things fall under?</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Where do you think average seawater falls? Why do you think that?</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How do substances become more acidic? If the ocean is becoming more acidic, which direction does it move on the scale?</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The video shown in the next lesson will go further into the science behind the reaction between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latin typeface="Century Gothic"/>
                <a:ea typeface="Century Gothic"/>
                <a:cs typeface="Century Gothic"/>
                <a:sym typeface="Century Gothic"/>
              </a:rPr>
              <a:t> and water.</a:t>
            </a:r>
            <a:endParaRPr sz="1200">
              <a:latin typeface="Century Gothic"/>
              <a:ea typeface="Century Gothic"/>
              <a:cs typeface="Century Gothic"/>
              <a:sym typeface="Century Gothic"/>
            </a:endParaRPr>
          </a:p>
          <a:p>
            <a:pPr indent="0" lvl="0" marL="0" rtl="0" algn="l">
              <a:spcBef>
                <a:spcPts val="0"/>
              </a:spcBef>
              <a:spcAft>
                <a:spcPts val="0"/>
              </a:spcAft>
              <a:buNone/>
            </a:pPr>
            <a:r>
              <a:t/>
            </a:r>
            <a:endParaRPr sz="1200">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Image credit </a:t>
            </a:r>
            <a:r>
              <a:rPr lang="en" sz="1200" u="sng">
                <a:solidFill>
                  <a:schemeClr val="hlink"/>
                </a:solidFill>
                <a:latin typeface="Century Gothic"/>
                <a:ea typeface="Century Gothic"/>
                <a:cs typeface="Century Gothic"/>
                <a:sym typeface="Century Gothic"/>
                <a:hlinkClick r:id="rId3"/>
              </a:rPr>
              <a:t>UC Davis</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latin typeface="Century Gothic"/>
              <a:ea typeface="Century Gothic"/>
              <a:cs typeface="Century Gothic"/>
              <a:sym typeface="Century Gothic"/>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2838b0fb98_2_2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22838b0fb98_2_2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Century Gothic"/>
                <a:ea typeface="Century Gothic"/>
                <a:cs typeface="Century Gothic"/>
                <a:sym typeface="Century Gothic"/>
              </a:rPr>
              <a:t>Teacher Background:</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u="sng">
                <a:solidFill>
                  <a:schemeClr val="hlink"/>
                </a:solidFill>
                <a:latin typeface="Century Gothic"/>
                <a:ea typeface="Century Gothic"/>
                <a:cs typeface="Century Gothic"/>
                <a:sym typeface="Century Gothic"/>
                <a:hlinkClick r:id="rId2"/>
              </a:rPr>
              <a:t>The Ocean Agency Ocean Acidification Toolkit</a:t>
            </a:r>
            <a:r>
              <a:rPr lang="en" sz="1200">
                <a:latin typeface="Century Gothic"/>
                <a:ea typeface="Century Gothic"/>
                <a:cs typeface="Century Gothic"/>
                <a:sym typeface="Century Gothic"/>
              </a:rPr>
              <a:t> </a:t>
            </a:r>
            <a:r>
              <a:rPr lang="en" sz="1200">
                <a:solidFill>
                  <a:schemeClr val="dk1"/>
                </a:solidFill>
                <a:latin typeface="Century Gothic"/>
                <a:ea typeface="Century Gothic"/>
                <a:cs typeface="Century Gothic"/>
                <a:sym typeface="Century Gothic"/>
              </a:rPr>
              <a:t>gives students a preview of the “7 things absolutely everyone should know about ocean acidification”. As students explore the toolkit, they will gain a basic understanding of the causes and effects of ocean acidification. </a:t>
            </a:r>
            <a:r>
              <a:rPr b="1" lang="en" sz="1200">
                <a:solidFill>
                  <a:schemeClr val="dk1"/>
                </a:solidFill>
                <a:latin typeface="Century Gothic"/>
                <a:ea typeface="Century Gothic"/>
                <a:cs typeface="Century Gothic"/>
                <a:sym typeface="Century Gothic"/>
              </a:rPr>
              <a:t>They will add or modify their art according to one of the 7 sections to focus on ocean acidification.</a:t>
            </a:r>
            <a:endParaRPr b="1"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u="sng">
                <a:solidFill>
                  <a:schemeClr val="hlink"/>
                </a:solidFill>
                <a:latin typeface="Century Gothic"/>
                <a:ea typeface="Century Gothic"/>
                <a:cs typeface="Century Gothic"/>
                <a:sym typeface="Century Gothic"/>
                <a:hlinkClick r:id="rId3"/>
              </a:rPr>
              <a:t>Toolkit screenshots</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u="sng">
                <a:solidFill>
                  <a:schemeClr val="hlink"/>
                </a:solidFill>
                <a:latin typeface="Century Gothic"/>
                <a:ea typeface="Century Gothic"/>
                <a:cs typeface="Century Gothic"/>
                <a:sym typeface="Century Gothic"/>
                <a:hlinkClick r:id="rId4"/>
              </a:rPr>
              <a:t>PDF to print</a:t>
            </a:r>
            <a:r>
              <a:rPr lang="en" sz="1200">
                <a:latin typeface="Century Gothic"/>
                <a:ea typeface="Century Gothic"/>
                <a:cs typeface="Century Gothic"/>
                <a:sym typeface="Century Gothic"/>
              </a:rPr>
              <a:t>  - print a copy for students to share in partners if they do not have access to devices</a:t>
            </a:r>
            <a:endParaRPr sz="1200">
              <a:latin typeface="Century Gothic"/>
              <a:ea typeface="Century Gothic"/>
              <a:cs typeface="Century Gothic"/>
              <a:sym typeface="Century Gothic"/>
            </a:endParaRPr>
          </a:p>
          <a:p>
            <a:pPr indent="0" lvl="0" marL="0" rtl="0" algn="l">
              <a:spcBef>
                <a:spcPts val="0"/>
              </a:spcBef>
              <a:spcAft>
                <a:spcPts val="0"/>
              </a:spcAft>
              <a:buNone/>
            </a:pPr>
            <a:r>
              <a:t/>
            </a:r>
            <a:endParaRPr sz="1200">
              <a:latin typeface="Century Gothic"/>
              <a:ea typeface="Century Gothic"/>
              <a:cs typeface="Century Gothic"/>
              <a:sym typeface="Century Gothic"/>
            </a:endParaRPr>
          </a:p>
          <a:p>
            <a:pPr indent="0" lvl="0" marL="0" rtl="0" algn="l">
              <a:spcBef>
                <a:spcPts val="0"/>
              </a:spcBef>
              <a:spcAft>
                <a:spcPts val="0"/>
              </a:spcAft>
              <a:buNone/>
            </a:pPr>
            <a:r>
              <a:rPr b="1" lang="en" sz="1200">
                <a:latin typeface="Century Gothic"/>
                <a:ea typeface="Century Gothic"/>
                <a:cs typeface="Century Gothic"/>
                <a:sym typeface="Century Gothic"/>
              </a:rPr>
              <a:t>Teacher Guidance:</a:t>
            </a:r>
            <a:endParaRPr b="1"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Students will explore the online toolkit OR read through the printed PDF. They will need to consider which of the 7 topics from the toolkit they are interested in learning more about and integrate into their art. </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If students are not sure where to start, consider posing the following questions to guide their thinking:</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How might this inspire you in your artwork?</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What can you cling to? What information resonates with you (what do you feel connected to)? (Example: Alisa focused on #4 with the shells)</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What imagery, icons, or patterns can you use to center your artwork and communicate ocean acidification?</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What questions do you have about your topic? What kind of data might you be interested in looking at to deepen your understanding of your topic?</a:t>
            </a:r>
            <a:endParaRPr sz="1200">
              <a:latin typeface="Century Gothic"/>
              <a:ea typeface="Century Gothic"/>
              <a:cs typeface="Century Gothic"/>
              <a:sym typeface="Century Gothic"/>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09a69949c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09a69949c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Reminder note: </a:t>
            </a:r>
            <a:r>
              <a:rPr lang="en" sz="1200">
                <a:solidFill>
                  <a:schemeClr val="dk1"/>
                </a:solidFill>
                <a:latin typeface="Century Gothic"/>
                <a:ea typeface="Century Gothic"/>
                <a:cs typeface="Century Gothic"/>
                <a:sym typeface="Century Gothic"/>
              </a:rPr>
              <a:t>Just as a heart circulates blood and regulates the body’s temperature, the ocean regulates climate through the circulation of heat, moisture, and carbon throughout Earth’s system. (</a:t>
            </a:r>
            <a:r>
              <a:rPr lang="en" sz="1200" u="sng">
                <a:solidFill>
                  <a:schemeClr val="hlink"/>
                </a:solidFill>
                <a:latin typeface="Century Gothic"/>
                <a:ea typeface="Century Gothic"/>
                <a:cs typeface="Century Gothic"/>
                <a:sym typeface="Century Gothic"/>
                <a:hlinkClick r:id="rId2"/>
              </a:rPr>
              <a:t>NNOCCI Climate’s </a:t>
            </a:r>
            <a:r>
              <a:rPr lang="en" sz="1200" u="sng">
                <a:solidFill>
                  <a:schemeClr val="hlink"/>
                </a:solidFill>
                <a:latin typeface="Century Gothic"/>
                <a:ea typeface="Century Gothic"/>
                <a:cs typeface="Century Gothic"/>
                <a:sym typeface="Century Gothic"/>
                <a:hlinkClick r:id="rId3"/>
              </a:rPr>
              <a:t>Heart</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revisit the investigative phenomenon question. Students will discuss in pairs the big ideas from Lesson 1 and 2 so far and what have they learned so far to address the question. </a:t>
            </a:r>
            <a:r>
              <a:rPr lang="en" sz="1200">
                <a:solidFill>
                  <a:schemeClr val="dk1"/>
                </a:solidFill>
                <a:latin typeface="Century Gothic"/>
                <a:ea typeface="Century Gothic"/>
                <a:cs typeface="Century Gothic"/>
                <a:sym typeface="Century Gothic"/>
              </a:rPr>
              <a:t>Students can write their thoughts on their handout. </a:t>
            </a:r>
            <a:r>
              <a:rPr lang="en" sz="1200">
                <a:solidFill>
                  <a:schemeClr val="dk1"/>
                </a:solidFill>
                <a:latin typeface="Century Gothic"/>
                <a:ea typeface="Century Gothic"/>
                <a:cs typeface="Century Gothic"/>
                <a:sym typeface="Century Gothic"/>
              </a:rPr>
              <a:t>Their answers may sound like: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Lesson 1 - Climate change is changing the chemistry of the ocean. The ocean is climate’s heart.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b="1" lang="en" sz="1200">
                <a:solidFill>
                  <a:schemeClr val="dk1"/>
                </a:solidFill>
                <a:latin typeface="Century Gothic"/>
                <a:ea typeface="Century Gothic"/>
                <a:cs typeface="Century Gothic"/>
                <a:sym typeface="Century Gothic"/>
              </a:rPr>
              <a:t>Lesson 2 - The ocean is absorbing carbon dioxide which regulates the heat in the atmosphere, but it is harming marine life in multiple ways (TOA toolkit)</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Review any of the key terms that might have been mentioned in Lesson 1 and how it relates to ocean acidification: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Weather or climate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Climate change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Greenhouse gasses or Carbon emissions or Carbon dioxide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Human impact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Animals (coral reefs, shelled animals)</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4674489bdf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4674489bd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Lesson 1</a:t>
            </a:r>
            <a:endParaRPr b="1"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Investigative Phenomenon Question:</a:t>
            </a:r>
            <a:r>
              <a:rPr lang="en" sz="1200">
                <a:solidFill>
                  <a:schemeClr val="dk1"/>
                </a:solidFill>
                <a:latin typeface="Century Gothic"/>
                <a:ea typeface="Century Gothic"/>
                <a:cs typeface="Century Gothic"/>
                <a:sym typeface="Century Gothic"/>
              </a:rPr>
              <a:t> How does the ocean serve as climate’s heart and what are the ways that </a:t>
            </a:r>
            <a:r>
              <a:rPr lang="en" sz="1200">
                <a:solidFill>
                  <a:schemeClr val="dk1"/>
                </a:solidFill>
                <a:latin typeface="Century Gothic"/>
                <a:ea typeface="Century Gothic"/>
                <a:cs typeface="Century Gothic"/>
                <a:sym typeface="Century Gothic"/>
              </a:rPr>
              <a:t>we can advocate for the health of the ocean?</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Preview:</a:t>
            </a:r>
            <a:endParaRPr b="1"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2"/>
              </a:rPr>
              <a:t>Student </a:t>
            </a:r>
            <a:r>
              <a:rPr lang="en" sz="1200" u="sng">
                <a:solidFill>
                  <a:schemeClr val="hlink"/>
                </a:solidFill>
                <a:latin typeface="Century Gothic"/>
                <a:ea typeface="Century Gothic"/>
                <a:cs typeface="Century Gothic"/>
                <a:sym typeface="Century Gothic"/>
                <a:hlinkClick r:id="rId3"/>
              </a:rPr>
              <a:t>Worksheet</a:t>
            </a:r>
            <a:r>
              <a:rPr lang="en" sz="1200">
                <a:solidFill>
                  <a:schemeClr val="dk1"/>
                </a:solidFill>
                <a:latin typeface="Century Gothic"/>
                <a:ea typeface="Century Gothic"/>
                <a:cs typeface="Century Gothic"/>
                <a:sym typeface="Century Gothic"/>
              </a:rPr>
              <a:t> - Students can use these guided notes to record their thoughts throughout each lesson.</a:t>
            </a:r>
            <a:endParaRPr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express their thoughts about what the ocean means to them through creating art (drawing, poem, song, etc)</a:t>
            </a:r>
            <a:endParaRPr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interpret art by Alisa Singer, founder of </a:t>
            </a:r>
            <a:r>
              <a:rPr lang="en" sz="1200" u="sng">
                <a:solidFill>
                  <a:schemeClr val="hlink"/>
                </a:solidFill>
                <a:latin typeface="Century Gothic"/>
                <a:ea typeface="Century Gothic"/>
                <a:cs typeface="Century Gothic"/>
                <a:sym typeface="Century Gothic"/>
                <a:hlinkClick r:id="rId4"/>
              </a:rPr>
              <a:t>Environmental Graphit</a:t>
            </a:r>
            <a:r>
              <a:rPr lang="en" sz="1200">
                <a:solidFill>
                  <a:schemeClr val="dk1"/>
                </a:solidFill>
                <a:latin typeface="Century Gothic"/>
                <a:ea typeface="Century Gothic"/>
                <a:cs typeface="Century Gothic"/>
                <a:sym typeface="Century Gothic"/>
              </a:rPr>
              <a:t>i®. They will notice how color, texture, patterns, and symbols are ways to communicate information in powerful and meaningful ways. Students will observe and interpret the graph that inspired the art for the piece titled </a:t>
            </a:r>
            <a:r>
              <a:rPr i="1" lang="en" sz="1200">
                <a:solidFill>
                  <a:schemeClr val="dk1"/>
                </a:solidFill>
                <a:latin typeface="Century Gothic"/>
                <a:ea typeface="Century Gothic"/>
                <a:cs typeface="Century Gothic"/>
                <a:sym typeface="Century Gothic"/>
              </a:rPr>
              <a:t>Relationship between Emissions Levels and Temperature Rise.</a:t>
            </a:r>
            <a:endParaRPr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revisit their original art through the lens of climate change. They will discuss how the ocean serves as climate’s heart and begin thinking about how their art can both draw people in as well as educate them.</a:t>
            </a:r>
            <a:endParaRPr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Their homework will be to complete Day 1 in their Creative Journals.</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09a69949c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09a69949c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Century Gothic"/>
                <a:ea typeface="Century Gothic"/>
                <a:cs typeface="Century Gothic"/>
                <a:sym typeface="Century Gothic"/>
              </a:rPr>
              <a:t>Investigative Phenomenon: </a:t>
            </a:r>
            <a:r>
              <a:rPr lang="en" sz="1200">
                <a:solidFill>
                  <a:schemeClr val="dk1"/>
                </a:solidFill>
                <a:latin typeface="Century Gothic"/>
                <a:ea typeface="Century Gothic"/>
                <a:cs typeface="Century Gothic"/>
                <a:sym typeface="Century Gothic"/>
              </a:rPr>
              <a:t>How does the ocean serve as climate’s heart and what are the ways that </a:t>
            </a:r>
            <a:r>
              <a:rPr lang="en" sz="1200">
                <a:solidFill>
                  <a:schemeClr val="dk1"/>
                </a:solidFill>
                <a:latin typeface="Century Gothic"/>
                <a:ea typeface="Century Gothic"/>
                <a:cs typeface="Century Gothic"/>
                <a:sym typeface="Century Gothic"/>
              </a:rPr>
              <a:t>we can advocate for the health of the ocean?</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At this point, students should be considering how their art can creatively convey a powerful message about ocean acidification.</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continue to add or modify their art every day as new information and evidence is revealed why ocean acidification matters and what can be done.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revisit their art and consider how they interpreted Alisa Singer’s art, what they observed in the pteropod video, and information that resonated with them from the TOA toolkit.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adjust their art by intentionally embedding symbols or patterns to convey newfound knowledge, thoughts, and feelings toward ocean acidification. Make edits in </a:t>
            </a:r>
            <a:r>
              <a:rPr b="1" lang="en" sz="1200">
                <a:solidFill>
                  <a:schemeClr val="dk1"/>
                </a:solidFill>
                <a:latin typeface="Century Gothic"/>
                <a:ea typeface="Century Gothic"/>
                <a:cs typeface="Century Gothic"/>
                <a:sym typeface="Century Gothic"/>
              </a:rPr>
              <a:t>pencil only for now.</a:t>
            </a:r>
            <a:r>
              <a:rPr lang="en" sz="1200">
                <a:solidFill>
                  <a:schemeClr val="dk1"/>
                </a:solidFill>
                <a:latin typeface="Century Gothic"/>
                <a:ea typeface="Century Gothic"/>
                <a:cs typeface="Century Gothic"/>
                <a:sym typeface="Century Gothic"/>
              </a:rPr>
              <a:t> Since students are creating various forms of art, consider posing the following questions to elicit ideas on how to </a:t>
            </a:r>
            <a:r>
              <a:rPr b="1" lang="en" sz="1200">
                <a:solidFill>
                  <a:schemeClr val="dk1"/>
                </a:solidFill>
                <a:latin typeface="Century Gothic"/>
                <a:ea typeface="Century Gothic"/>
                <a:cs typeface="Century Gothic"/>
                <a:sym typeface="Century Gothic"/>
              </a:rPr>
              <a:t>embed symbols or patterns </a:t>
            </a:r>
            <a:r>
              <a:rPr lang="en" sz="1200">
                <a:solidFill>
                  <a:schemeClr val="dk1"/>
                </a:solidFill>
                <a:latin typeface="Century Gothic"/>
                <a:ea typeface="Century Gothic"/>
                <a:cs typeface="Century Gothic"/>
                <a:sym typeface="Century Gothic"/>
              </a:rPr>
              <a:t>in their work:</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you are creating a drawing or painting, what symbols or patterns did you see in the toolkit that can help you center your art in ocean acidification?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you are writing a song, poem, or story, what words or phrases can you use to convey what you know and are thinking toward ocean acidification?</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107c351307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107c351307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Part of communicating information in science is the act of receiving feedback from peers or colleagues. It is important to tell students that they have the opportunity to accept the feedback given or respectfully reject feedback. Students should know that they have to listen to the feedback of their classmate, but they are not obligated to follow the advice. The final choice is always theirs. (</a:t>
            </a:r>
            <a:r>
              <a:rPr lang="en" sz="1200" u="sng">
                <a:solidFill>
                  <a:schemeClr val="hlink"/>
                </a:solidFill>
                <a:latin typeface="Century Gothic"/>
                <a:ea typeface="Century Gothic"/>
                <a:cs typeface="Century Gothic"/>
                <a:sym typeface="Century Gothic"/>
                <a:hlinkClick r:id="rId2"/>
              </a:rPr>
              <a:t>Art of Education</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Provide printed copies of the </a:t>
            </a:r>
            <a:r>
              <a:rPr lang="en" sz="1200" u="sng">
                <a:solidFill>
                  <a:schemeClr val="hlink"/>
                </a:solidFill>
                <a:latin typeface="Century Gothic"/>
                <a:ea typeface="Century Gothic"/>
                <a:cs typeface="Century Gothic"/>
                <a:sym typeface="Century Gothic"/>
                <a:hlinkClick r:id="rId3"/>
              </a:rPr>
              <a:t>Glow and Grow protocol</a:t>
            </a:r>
            <a:r>
              <a:rPr lang="en" sz="1200">
                <a:solidFill>
                  <a:schemeClr val="dk1"/>
                </a:solidFill>
                <a:latin typeface="Century Gothic"/>
                <a:ea typeface="Century Gothic"/>
                <a:cs typeface="Century Gothic"/>
                <a:sym typeface="Century Gothic"/>
              </a:rPr>
              <a:t> or project the bit.ly on the screen so students can access the PDF on their own device.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engage in the feedback activity with a partner. They can record any notes on the student handout and apply any changes to their art on the next day.</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Image Credit </a:t>
            </a:r>
            <a:r>
              <a:rPr lang="en" sz="1200" u="sng">
                <a:solidFill>
                  <a:schemeClr val="hlink"/>
                </a:solidFill>
                <a:latin typeface="Century Gothic"/>
                <a:ea typeface="Century Gothic"/>
                <a:cs typeface="Century Gothic"/>
                <a:sym typeface="Century Gothic"/>
                <a:hlinkClick r:id="rId4"/>
              </a:rPr>
              <a:t>Art of Education</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09a69949c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09a69949c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fill in Lesson 2 in their Creative Journal. They will describe the changes they made to their art and provide an explanation for their changes. Encourage students to reflect on how they are communicating the information they learned that day.</a:t>
            </a:r>
            <a:endParaRPr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10eee44a34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10eee44a34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This slide is intentionally left blank.</a:t>
            </a: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10eee44a34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210eee44a34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Lesson 3</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Investigative Phenomenon: </a:t>
            </a:r>
            <a:r>
              <a:rPr lang="en" sz="1200">
                <a:solidFill>
                  <a:schemeClr val="dk1"/>
                </a:solidFill>
                <a:latin typeface="Century Gothic"/>
                <a:ea typeface="Century Gothic"/>
                <a:cs typeface="Century Gothic"/>
                <a:sym typeface="Century Gothic"/>
              </a:rPr>
              <a:t>How does the ocean serve as climate’s heart and what are the ways that we can advocate for the health of the ocean?</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Preview:</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develop a deeper understanding as to why carbon dioxide is the root cause of the issue by breaking down the chemistry behind ocean acidification.</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interpret another piece of art by Alisa Singer. It draws attention to the different scenarios for reducing emissions based on human behavior and mitigating carbon emissions.</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revisit their art and consider how they interpreted Alisa Singer’s art, what they learned about the chemical reaction for ocean acidification, and new information that resonated with them from the TOA toolkit.</a:t>
            </a:r>
            <a:endParaRPr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Their homework will be to complete Day 3 in their Creative Journals.</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09a69949c4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09a69949c4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When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gas dissolves in the ocean, it interacts with the water to produce a number of different compounds according to the reaction on the slide.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reacts with water to produce carbonic acid (H</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3</a:t>
            </a:r>
            <a:r>
              <a:rPr lang="en" sz="1200">
                <a:solidFill>
                  <a:schemeClr val="dk1"/>
                </a:solidFill>
                <a:latin typeface="Century Gothic"/>
                <a:ea typeface="Century Gothic"/>
                <a:cs typeface="Century Gothic"/>
                <a:sym typeface="Century Gothic"/>
              </a:rPr>
              <a:t>), which then dissociates into bicarbonate (HCO</a:t>
            </a:r>
            <a:r>
              <a:rPr baseline="30000" lang="en" sz="1200">
                <a:solidFill>
                  <a:schemeClr val="dk1"/>
                </a:solidFill>
                <a:latin typeface="Century Gothic"/>
                <a:ea typeface="Century Gothic"/>
                <a:cs typeface="Century Gothic"/>
                <a:sym typeface="Century Gothic"/>
              </a:rPr>
              <a:t>3–</a:t>
            </a:r>
            <a:r>
              <a:rPr lang="en" sz="1200">
                <a:solidFill>
                  <a:schemeClr val="dk1"/>
                </a:solidFill>
                <a:latin typeface="Century Gothic"/>
                <a:ea typeface="Century Gothic"/>
                <a:cs typeface="Century Gothic"/>
                <a:sym typeface="Century Gothic"/>
              </a:rPr>
              <a:t>) and hydrogen ions (H+). The bicarbonate ions can further dissociate into carbonate (CO</a:t>
            </a:r>
            <a:r>
              <a:rPr baseline="-25000" lang="en" sz="1200">
                <a:solidFill>
                  <a:schemeClr val="dk1"/>
                </a:solidFill>
                <a:latin typeface="Century Gothic"/>
                <a:ea typeface="Century Gothic"/>
                <a:cs typeface="Century Gothic"/>
                <a:sym typeface="Century Gothic"/>
              </a:rPr>
              <a:t>3</a:t>
            </a:r>
            <a:r>
              <a:rPr baseline="30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and additional hydrogen ions. In this equation, the pH of the ocean is regulated and conditions remain favorable for life.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 video on the next slide will provide background information as to why it is important to mitigate the root cause of climate change (carbon emissions). You may introduce the term “</a:t>
            </a:r>
            <a:r>
              <a:rPr b="1" lang="en" sz="1200">
                <a:solidFill>
                  <a:schemeClr val="dk1"/>
                </a:solidFill>
                <a:latin typeface="Century Gothic"/>
                <a:ea typeface="Century Gothic"/>
                <a:cs typeface="Century Gothic"/>
                <a:sym typeface="Century Gothic"/>
              </a:rPr>
              <a:t>mitigation</a:t>
            </a:r>
            <a:r>
              <a:rPr lang="en" sz="1200">
                <a:solidFill>
                  <a:schemeClr val="dk1"/>
                </a:solidFill>
                <a:latin typeface="Century Gothic"/>
                <a:ea typeface="Century Gothic"/>
                <a:cs typeface="Century Gothic"/>
                <a:sym typeface="Century Gothic"/>
              </a:rPr>
              <a:t>” as a term for reducing climate change, which involves reducing the flow of heat-trapping greenhouse gases into the atmosphere. </a:t>
            </a:r>
            <a:r>
              <a:rPr i="1" lang="en" sz="1200">
                <a:solidFill>
                  <a:schemeClr val="dk1"/>
                </a:solidFill>
                <a:latin typeface="Century Gothic"/>
                <a:ea typeface="Century Gothic"/>
                <a:cs typeface="Century Gothic"/>
                <a:sym typeface="Century Gothic"/>
              </a:rPr>
              <a:t>(Read more about mitigation vs adaptation methods here: </a:t>
            </a:r>
            <a:r>
              <a:rPr i="1" lang="en" sz="1200" u="sng">
                <a:solidFill>
                  <a:schemeClr val="hlink"/>
                </a:solidFill>
                <a:latin typeface="Century Gothic"/>
                <a:ea typeface="Century Gothic"/>
                <a:cs typeface="Century Gothic"/>
                <a:sym typeface="Century Gothic"/>
                <a:hlinkClick r:id="rId2"/>
              </a:rPr>
              <a:t>https://climate.nasa.gov/solutions/adaptation-mitigation/</a:t>
            </a:r>
            <a:r>
              <a:rPr i="1" lang="en" sz="1200">
                <a:solidFill>
                  <a:schemeClr val="dk1"/>
                </a:solidFill>
                <a:latin typeface="Century Gothic"/>
                <a:ea typeface="Century Gothic"/>
                <a:cs typeface="Century Gothic"/>
                <a:sym typeface="Century Gothic"/>
              </a:rPr>
              <a:t> )</a:t>
            </a:r>
            <a:endParaRPr i="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Remind students that the climate data from the previous day showed important trends regarding the rampant increase of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in the atmosphere. To see how this change on Earth affects the ocean, </a:t>
            </a:r>
            <a:r>
              <a:rPr lang="en" sz="1200">
                <a:solidFill>
                  <a:schemeClr val="dk1"/>
                </a:solidFill>
                <a:latin typeface="Century Gothic"/>
                <a:ea typeface="Century Gothic"/>
                <a:cs typeface="Century Gothic"/>
                <a:sym typeface="Century Gothic"/>
              </a:rPr>
              <a:t>students</a:t>
            </a:r>
            <a:r>
              <a:rPr lang="en" sz="1200">
                <a:solidFill>
                  <a:schemeClr val="dk1"/>
                </a:solidFill>
                <a:latin typeface="Century Gothic"/>
                <a:ea typeface="Century Gothic"/>
                <a:cs typeface="Century Gothic"/>
                <a:sym typeface="Century Gothic"/>
              </a:rPr>
              <a:t> will make sense of the chemical reaction involved in ocean acidification to understand why the mitigation of carbon emissions is so important. </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In partners, they will answer the questions to consider. They will write their responses on the student handout.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share their initial ideas with a partner. They will revise their answers after watching the video on the next slide.</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Image Credit </a:t>
            </a:r>
            <a:r>
              <a:rPr lang="en" sz="1200" u="sng">
                <a:solidFill>
                  <a:schemeClr val="hlink"/>
                </a:solidFill>
                <a:latin typeface="Century Gothic"/>
                <a:ea typeface="Century Gothic"/>
                <a:cs typeface="Century Gothic"/>
                <a:sym typeface="Century Gothic"/>
                <a:hlinkClick r:id="rId3"/>
              </a:rPr>
              <a:t>Roger William University</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09a69949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09a69949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a:t>
            </a:r>
            <a:r>
              <a:rPr b="1" lang="en" sz="1200">
                <a:solidFill>
                  <a:schemeClr val="dk1"/>
                </a:solidFill>
                <a:latin typeface="Century Gothic"/>
                <a:ea typeface="Century Gothic"/>
                <a:cs typeface="Century Gothic"/>
                <a:sym typeface="Century Gothic"/>
              </a:rPr>
              <a:t>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 video will provide background information as to why it is important to mitigate the root cause of climate change (carbon emissions). It will also go in depth of the </a:t>
            </a:r>
            <a:r>
              <a:rPr lang="en" sz="1200">
                <a:solidFill>
                  <a:schemeClr val="dk1"/>
                </a:solidFill>
                <a:latin typeface="Century Gothic"/>
                <a:ea typeface="Century Gothic"/>
                <a:cs typeface="Century Gothic"/>
                <a:sym typeface="Century Gothic"/>
              </a:rPr>
              <a:t>equation between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and water, and the effects on shelled organisms.</a:t>
            </a:r>
            <a:endParaRPr sz="1200">
              <a:solidFill>
                <a:schemeClr val="dk1"/>
              </a:solidFill>
              <a:latin typeface="Century Gothic"/>
              <a:ea typeface="Century Gothic"/>
              <a:cs typeface="Century Gothic"/>
              <a:sym typeface="Century Gothic"/>
            </a:endParaRPr>
          </a:p>
          <a:p>
            <a:pPr indent="-304800" lvl="0" marL="457200" marR="1016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Details on the chemistry behind ocean acidification: </a:t>
            </a:r>
            <a:r>
              <a:rPr lang="en" sz="1200">
                <a:solidFill>
                  <a:schemeClr val="dk1"/>
                </a:solidFill>
                <a:latin typeface="Century Gothic"/>
                <a:ea typeface="Century Gothic"/>
                <a:cs typeface="Century Gothic"/>
                <a:sym typeface="Century Gothic"/>
              </a:rPr>
              <a:t>When oceans absorb atmospheric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some of it will remain dissolved in a gaseous state but most will be chemically modified.</a:t>
            </a:r>
            <a:endParaRPr sz="12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Carbon dioxide will combine with water to form carbonic acid, which dissociates into hydrogen ions and hydrogen carbonate</a:t>
            </a:r>
            <a:endParaRPr sz="12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a:t>
            </a:r>
            <a:r>
              <a:rPr baseline="30000" lang="en" sz="1200">
                <a:solidFill>
                  <a:schemeClr val="dk1"/>
                </a:solidFill>
                <a:latin typeface="Century Gothic"/>
                <a:ea typeface="Century Gothic"/>
                <a:cs typeface="Century Gothic"/>
                <a:sym typeface="Century Gothic"/>
              </a:rPr>
              <a:t>+</a:t>
            </a:r>
            <a:r>
              <a:rPr lang="en" sz="1200">
                <a:solidFill>
                  <a:schemeClr val="dk1"/>
                </a:solidFill>
                <a:latin typeface="Century Gothic"/>
                <a:ea typeface="Century Gothic"/>
                <a:cs typeface="Century Gothic"/>
                <a:sym typeface="Century Gothic"/>
              </a:rPr>
              <a:t> ions will lower the ocean pH (acidification) and will also combine with free carbonate ions to form more hydrogen carbonate</a:t>
            </a:r>
            <a:endParaRPr sz="12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With less free carbonate ions in the water, marine organisms are less able to produce calcium carbonate (via calcification)</a:t>
            </a:r>
            <a:endParaRPr sz="12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Calcium carbonate is used to form the hard exoskeleton of coral and is also present in the shelled animals</a:t>
            </a:r>
            <a:endParaRPr sz="1200">
              <a:solidFill>
                <a:schemeClr val="dk1"/>
              </a:solidFill>
              <a:latin typeface="Century Gothic"/>
              <a:ea typeface="Century Gothic"/>
              <a:cs typeface="Century Gothic"/>
              <a:sym typeface="Century Gothic"/>
            </a:endParaRPr>
          </a:p>
          <a:p>
            <a:pPr indent="-304800" lvl="1" marL="9144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Hence increasing concentrations of dissolved carbon dioxide threatens the viability of coral reefs and shelled animals</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More information: </a:t>
            </a:r>
            <a:r>
              <a:rPr lang="en" sz="1200" u="sng">
                <a:solidFill>
                  <a:srgbClr val="1155CC"/>
                </a:solidFill>
                <a:latin typeface="Century Gothic"/>
                <a:ea typeface="Century Gothic"/>
                <a:cs typeface="Century Gothic"/>
                <a:sym typeface="Century Gothic"/>
                <a:hlinkClick r:id="rId2">
                  <a:extLst>
                    <a:ext uri="{A12FA001-AC4F-418D-AE19-62706E023703}">
                      <ahyp:hlinkClr val="tx"/>
                    </a:ext>
                  </a:extLst>
                </a:hlinkClick>
              </a:rPr>
              <a:t>Ocean–Atmosphere Carbon Dioxide Exchange</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Students will revise their answers from the previous slide based on the video.</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What do you notice about the chemical reaction between carbon dioxide and water? </a:t>
            </a:r>
            <a:r>
              <a:rPr i="1" lang="en" sz="1200">
                <a:solidFill>
                  <a:srgbClr val="FF9900"/>
                </a:solidFill>
                <a:latin typeface="Century Gothic"/>
                <a:ea typeface="Century Gothic"/>
                <a:cs typeface="Century Gothic"/>
                <a:sym typeface="Century Gothic"/>
              </a:rPr>
              <a:t>CO</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 reacts with water to produce carbonic acid (H</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CO</a:t>
            </a:r>
            <a:r>
              <a:rPr baseline="-25000" i="1" lang="en" sz="1200">
                <a:solidFill>
                  <a:srgbClr val="FF9900"/>
                </a:solidFill>
                <a:latin typeface="Century Gothic"/>
                <a:ea typeface="Century Gothic"/>
                <a:cs typeface="Century Gothic"/>
                <a:sym typeface="Century Gothic"/>
              </a:rPr>
              <a:t>3</a:t>
            </a:r>
            <a:r>
              <a:rPr i="1" lang="en" sz="1200">
                <a:solidFill>
                  <a:srgbClr val="FF9900"/>
                </a:solidFill>
                <a:latin typeface="Century Gothic"/>
                <a:ea typeface="Century Gothic"/>
                <a:cs typeface="Century Gothic"/>
                <a:sym typeface="Century Gothic"/>
              </a:rPr>
              <a:t>)</a:t>
            </a:r>
            <a:endParaRPr i="1" sz="1200">
              <a:solidFill>
                <a:srgbClr val="FF9900"/>
              </a:solidFill>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Which particle directly influences the pH of the ocean? </a:t>
            </a:r>
            <a:r>
              <a:rPr i="1" lang="en" sz="1200">
                <a:solidFill>
                  <a:srgbClr val="FF9900"/>
                </a:solidFill>
                <a:latin typeface="Century Gothic"/>
                <a:ea typeface="Century Gothic"/>
                <a:cs typeface="Century Gothic"/>
                <a:sym typeface="Century Gothic"/>
              </a:rPr>
              <a:t>Hydrogen ions (H+)</a:t>
            </a:r>
            <a:endParaRPr i="1" sz="1200">
              <a:solidFill>
                <a:srgbClr val="FF9900"/>
              </a:solidFill>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Which particle do you think is used by shelled animals (such as the pteropod)? Hint: their shells are made of a material called “calcium carbonate”. </a:t>
            </a:r>
            <a:r>
              <a:rPr i="1" lang="en" sz="1200">
                <a:solidFill>
                  <a:srgbClr val="FF9900"/>
                </a:solidFill>
                <a:latin typeface="Century Gothic"/>
                <a:ea typeface="Century Gothic"/>
                <a:cs typeface="Century Gothic"/>
                <a:sym typeface="Century Gothic"/>
              </a:rPr>
              <a:t>Carbonate ions (CO</a:t>
            </a:r>
            <a:r>
              <a:rPr baseline="-25000" i="1" lang="en" sz="1200">
                <a:solidFill>
                  <a:srgbClr val="FF9900"/>
                </a:solidFill>
                <a:latin typeface="Century Gothic"/>
                <a:ea typeface="Century Gothic"/>
                <a:cs typeface="Century Gothic"/>
                <a:sym typeface="Century Gothic"/>
              </a:rPr>
              <a:t>3</a:t>
            </a:r>
            <a:r>
              <a:rPr baseline="30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a:t>
            </a:r>
            <a:endParaRPr i="1" sz="1200">
              <a:solidFill>
                <a:srgbClr val="FF9900"/>
              </a:solidFill>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After watching the video, students will answer the following question on their handout: “If this equation represents the process in which pH of the ocean is regulated, describe how ocean acidification is disrupting the balance.” They may re-write the chemical equation and show changes or create another model that represents their thinking. </a:t>
            </a:r>
            <a:r>
              <a:rPr i="1" lang="en" sz="1200">
                <a:solidFill>
                  <a:srgbClr val="FF9900"/>
                </a:solidFill>
                <a:latin typeface="Century Gothic"/>
                <a:ea typeface="Century Gothic"/>
                <a:cs typeface="Century Gothic"/>
                <a:sym typeface="Century Gothic"/>
              </a:rPr>
              <a:t>H+ ions will lower the ocean pH (acidification) and will also combine with free carbonate ions to form more hydrogen carbonate. With less free carbonate ions in the water, marine organisms are less able to produce calcium carbonate (via calcification).</a:t>
            </a:r>
            <a:endParaRPr i="1" sz="1200">
              <a:solidFill>
                <a:srgbClr val="FF9900"/>
              </a:solidFill>
              <a:latin typeface="Century Gothic"/>
              <a:ea typeface="Century Gothic"/>
              <a:cs typeface="Century Gothic"/>
              <a:sym typeface="Century Gothic"/>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09a69949c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09a69949c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Century Gothic"/>
                <a:ea typeface="Century Gothic"/>
                <a:cs typeface="Century Gothic"/>
                <a:sym typeface="Century Gothic"/>
              </a:rPr>
              <a:t>Extra review (optional)</a:t>
            </a:r>
            <a:endParaRPr b="1"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fill in the boxes using the word bank. Students will work in pairs and walk through each chemical reaction, describing what happens to the ocean and organisms under each condition (normal levels of atmospheric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and elevated levels).</a:t>
            </a:r>
            <a:endParaRPr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 gray boxes will fade away (on click animations).</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 sz="1200">
                <a:solidFill>
                  <a:schemeClr val="dk1"/>
                </a:solidFill>
                <a:latin typeface="Century Gothic"/>
                <a:ea typeface="Century Gothic"/>
                <a:cs typeface="Century Gothic"/>
                <a:sym typeface="Century Gothic"/>
              </a:rPr>
              <a:t>Image Credit: </a:t>
            </a:r>
            <a:r>
              <a:rPr lang="en" sz="1200" u="sng">
                <a:solidFill>
                  <a:srgbClr val="1155CC"/>
                </a:solidFill>
                <a:latin typeface="Century Gothic"/>
                <a:ea typeface="Century Gothic"/>
                <a:cs typeface="Century Gothic"/>
                <a:sym typeface="Century Gothic"/>
                <a:hlinkClick r:id="rId2">
                  <a:extLst>
                    <a:ext uri="{A12FA001-AC4F-418D-AE19-62706E023703}">
                      <ahyp:hlinkClr val="tx"/>
                    </a:ext>
                  </a:extLst>
                </a:hlinkClick>
              </a:rPr>
              <a:t>Ocean–Atmosphere Carbon Dioxide Exchange</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29c9f7ea3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29c9f7ea3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Now that students have an understanding of the cause and effects of ocean acidification, students will see how art can also convey and inspire solutions to climate change. They will consider how their art can also convey and inspire meaning to an audience.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2"/>
              </a:rPr>
              <a:t>Pathways for Reducing Emissions</a:t>
            </a:r>
            <a:r>
              <a:rPr lang="en" sz="1200">
                <a:solidFill>
                  <a:schemeClr val="dk1"/>
                </a:solidFill>
                <a:latin typeface="Century Gothic"/>
                <a:ea typeface="Century Gothic"/>
                <a:cs typeface="Century Gothic"/>
                <a:sym typeface="Century Gothic"/>
              </a:rPr>
              <a:t> by Alisa Singer. It is based off a graph that shows possible scenarios of levels required to reduce global greenhouse gas emissions sufficiently to limit global mean temperature rise in the post-industrial era to not more than 2 degrees Centigrade (3.6 degrees Fahrenheit).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Provide each group of 3-4 students with a copy of just the artwork. They may also look at the previous two images to piece together a story. (</a:t>
            </a:r>
            <a:r>
              <a:rPr lang="en" sz="1200" u="sng">
                <a:solidFill>
                  <a:schemeClr val="hlink"/>
                </a:solidFill>
                <a:latin typeface="Century Gothic"/>
                <a:ea typeface="Century Gothic"/>
                <a:cs typeface="Century Gothic"/>
                <a:sym typeface="Century Gothic"/>
                <a:hlinkClick r:id="rId3"/>
              </a:rPr>
              <a:t>Link</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Give students a quick 3 minutes to brainstorm what they think the artist is trying to convey. Students will write their ideas on the handout under “Art inspired by climate change (Image 3)”</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do you think the artist is trying to tell you? </a:t>
            </a:r>
            <a:r>
              <a:rPr i="1" lang="en" sz="1200">
                <a:solidFill>
                  <a:srgbClr val="FF9900"/>
                </a:solidFill>
                <a:latin typeface="Century Gothic"/>
                <a:ea typeface="Century Gothic"/>
                <a:cs typeface="Century Gothic"/>
                <a:sym typeface="Century Gothic"/>
              </a:rPr>
              <a:t>Students may begin to piece together the big idea that scientists are focused on decreasing CO</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 emissions. There is a downward slope or pattern in this art, similar to the first graph from Lesson 1.</a:t>
            </a:r>
            <a:endParaRPr i="1" sz="1200">
              <a:solidFill>
                <a:srgbClr val="FF9900"/>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do you think the artist felt while creating this digital art? Why do you think that?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Ask each group to share one thought they had about the artwork and the artist.</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29c9f7ea3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29c9f7ea3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Remind students that the graph on the right side represents how scientists communicate and present data. Notice that over the past few days, they have been able to create art that holds a deeper meaning, but it is also still based off climate data. As they make edits to their art, it is important to consider how the everyday person can still engage with their work without being a scientist.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This graph represents the various projected “pathways” in which Earth will experience a certain concentration of emitted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in a given year and over time. RCP stands for “Representative Concentration Pathways”. These values are dependent on humanity’s efforts to curb carbon emissions. For example, following the RCP 2.6 pathway means that the efforts to curb carbon emissions is high (emitted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is low). RCP 8.5 represents the pathway in which efforts are low (emitted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is high). </a:t>
            </a:r>
            <a:r>
              <a:rPr lang="en" sz="1200" u="sng">
                <a:solidFill>
                  <a:schemeClr val="hlink"/>
                </a:solidFill>
                <a:latin typeface="Century Gothic"/>
                <a:ea typeface="Century Gothic"/>
                <a:cs typeface="Century Gothic"/>
                <a:sym typeface="Century Gothic"/>
                <a:hlinkClick r:id="rId2"/>
              </a:rPr>
              <a:t>CoastAdapt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This information is important because addressing climate change is dependent on mitigating carbon emissions, the root cause of climate change and ocean acidification. </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RCP values are similar to the SSP values from Lesson 1 (Various SSP values →  The amount of global warming that will be experienced by the planet will depend on how quickly humans curb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emissions). The big idea is for students to see that scientists use current data to make predictions (projections) about future climate conditions. It is not dependent on one person or certain people, but the collective efforts of the global community.</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Pass out the Data for Image #3 for to each group. </a:t>
            </a:r>
            <a:r>
              <a:rPr lang="en" sz="1200">
                <a:solidFill>
                  <a:schemeClr val="dk1"/>
                </a:solidFill>
                <a:latin typeface="Century Gothic"/>
                <a:ea typeface="Century Gothic"/>
                <a:cs typeface="Century Gothic"/>
                <a:sym typeface="Century Gothic"/>
              </a:rPr>
              <a:t>Students will see the piece of art side-by-side with the climate science data that inspired it. With a partner, students will first read the graph. Students can fill in the title of the art, “Pathways for Reducing Emissions” and write their observations (under “What I notice”) on the student handout. Students may observe: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X-axis = Time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Y-axis = Effective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emissions (in Gigatonnes of </a:t>
            </a:r>
            <a:r>
              <a:rPr lang="en" sz="1200">
                <a:solidFill>
                  <a:schemeClr val="dk1"/>
                </a:solidFill>
                <a:latin typeface="Century Gothic"/>
                <a:ea typeface="Century Gothic"/>
                <a:cs typeface="Century Gothic"/>
                <a:sym typeface="Century Gothic"/>
              </a:rPr>
              <a:t>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emissions per year)</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Various RCP values (dotted lines)</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 black curves reflect the fastest reduction scenarios, resulting in the least need for future negative emissions. The red curves show a slower response, requiring much deeper levels of future negative emissions. </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can then interpret the graph. Pose the following questions to check for understanding. Students will answer the questions on the handout.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RCP stands for “Representative Concentration Pathways”. </a:t>
            </a:r>
            <a:r>
              <a:rPr lang="en" sz="1200">
                <a:solidFill>
                  <a:schemeClr val="dk1"/>
                </a:solidFill>
                <a:latin typeface="Century Gothic"/>
                <a:ea typeface="Century Gothic"/>
                <a:cs typeface="Century Gothic"/>
                <a:sym typeface="Century Gothic"/>
              </a:rPr>
              <a:t>Think back to the “SSP values” from Lesson 1. How are those values similar to RCP values? What do you think dictates the RCP patterns?</a:t>
            </a:r>
            <a:r>
              <a:rPr lang="en" sz="1200">
                <a:solidFill>
                  <a:schemeClr val="dk1"/>
                </a:solidFill>
                <a:latin typeface="Century Gothic"/>
                <a:ea typeface="Century Gothic"/>
                <a:cs typeface="Century Gothic"/>
                <a:sym typeface="Century Gothic"/>
              </a:rPr>
              <a:t> </a:t>
            </a:r>
            <a:r>
              <a:rPr i="1" lang="en" sz="1200">
                <a:solidFill>
                  <a:srgbClr val="FF9900"/>
                </a:solidFill>
                <a:latin typeface="Century Gothic"/>
                <a:ea typeface="Century Gothic"/>
                <a:cs typeface="Century Gothic"/>
                <a:sym typeface="Century Gothic"/>
              </a:rPr>
              <a:t>SSP values represent the amount of global warming that will be experienced by the planet will depend on how quickly humans curb CO2 emissions. RCP values represent the amount of carbon emissions based on the same idea: human behavior.</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Why do you think this information is important? </a:t>
            </a:r>
            <a:r>
              <a:rPr i="1" lang="en" sz="1200">
                <a:solidFill>
                  <a:srgbClr val="FF9900"/>
                </a:solidFill>
                <a:latin typeface="Century Gothic"/>
                <a:ea typeface="Century Gothic"/>
                <a:cs typeface="Century Gothic"/>
                <a:sym typeface="Century Gothic"/>
              </a:rPr>
              <a:t>Scientists can use the RCPs to make predictions of how concentrations of greenhouse gases in the atmosphere will change in the future as a result of human activities. It can guide policies and regulations when it comes to mitigating CO</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 emissions.</a:t>
            </a:r>
            <a:endParaRPr i="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make connections back to the ocean. Pose the following question to elicit student ideas:</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does this information relate to ocean acidification?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type of efforts must be made mitigate, or reducing severity, or carbon emissions?</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1b5c44bac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1b5c44bac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Expressing ideas through art invites a wider audience into the conversation of the ocean, as each student will have different ideas, thoughts, questions, and relationships with the ocean. Some students may have never been to the ocean before, while others may have a deeper relationship with the ocean. In regard to the later topics of climate change and ocean acidification, data scientists communicate their information through graphs, numbers, and complex pathways. Art can be used to creatively communicate ideas and elicit conversations from people of all backgrounds, not just scientists.</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Provide canvas paper and pencils for students to create their initial artwork. Color and other art materials will be used in later lessons when students add or modify their art.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Invite students to close their eyes for a moment and imagine the ocean. Pose the following questions to elicit their funds of knowledge regarding the ocean: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Have you been to the ocean? When? When you think of the ocean… What do you see? Are these living or nonliving things? What do you know about them? How does it smell? What do you hear? What is making these noises? </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you have not been to the ocean, perhaps you have seen it in a movie or show. How would you describe it? What were the people doing? </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do these things make you feel?</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spend 10 minutes independently creating a piece of art that conveys what they just imagined. Their art can be a drawing, poem, song, story, etc. If they wish to make something more tangible (</a:t>
            </a:r>
            <a:r>
              <a:rPr lang="en" sz="1200">
                <a:solidFill>
                  <a:schemeClr val="dk1"/>
                </a:solidFill>
                <a:latin typeface="Century Gothic"/>
                <a:ea typeface="Century Gothic"/>
                <a:cs typeface="Century Gothic"/>
                <a:sym typeface="Century Gothic"/>
              </a:rPr>
              <a:t>sculpture, digital art, etc) encourage them to sketch it first</a:t>
            </a:r>
            <a:r>
              <a:rPr lang="en" sz="1200">
                <a:solidFill>
                  <a:schemeClr val="dk1"/>
                </a:solidFill>
                <a:latin typeface="Century Gothic"/>
                <a:ea typeface="Century Gothic"/>
                <a:cs typeface="Century Gothic"/>
                <a:sym typeface="Century Gothic"/>
              </a:rPr>
              <a:t> and in </a:t>
            </a:r>
            <a:r>
              <a:rPr b="1" lang="en" sz="1200">
                <a:solidFill>
                  <a:schemeClr val="dk1"/>
                </a:solidFill>
                <a:latin typeface="Century Gothic"/>
                <a:ea typeface="Century Gothic"/>
                <a:cs typeface="Century Gothic"/>
                <a:sym typeface="Century Gothic"/>
              </a:rPr>
              <a:t>pencil only (for now).</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For students who have never been to the ocean, encourage them to think of what they have seen in movies, shows, or what they imagine the ocean to be like. Their art can also involve wonderings and questions, which can change over the next few days as they learn more about the ocean.</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09a69949c4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09a69949c4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Century Gothic"/>
                <a:ea typeface="Century Gothic"/>
                <a:cs typeface="Century Gothic"/>
                <a:sym typeface="Century Gothic"/>
              </a:rPr>
              <a:t>Teacher Background:</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u="sng">
                <a:solidFill>
                  <a:schemeClr val="hlink"/>
                </a:solidFill>
                <a:latin typeface="Century Gothic"/>
                <a:ea typeface="Century Gothic"/>
                <a:cs typeface="Century Gothic"/>
                <a:sym typeface="Century Gothic"/>
                <a:hlinkClick r:id="rId2"/>
              </a:rPr>
              <a:t>The Ocean Agency Ocean Acidification Toolkit</a:t>
            </a:r>
            <a:endParaRPr b="1"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u="sng">
                <a:solidFill>
                  <a:schemeClr val="hlink"/>
                </a:solidFill>
                <a:latin typeface="Century Gothic"/>
                <a:ea typeface="Century Gothic"/>
                <a:cs typeface="Century Gothic"/>
                <a:sym typeface="Century Gothic"/>
                <a:hlinkClick r:id="rId3"/>
              </a:rPr>
              <a:t>Toolkit screenshots</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u="sng">
                <a:solidFill>
                  <a:schemeClr val="hlink"/>
                </a:solidFill>
                <a:latin typeface="Century Gothic"/>
                <a:ea typeface="Century Gothic"/>
                <a:cs typeface="Century Gothic"/>
                <a:sym typeface="Century Gothic"/>
                <a:hlinkClick r:id="rId4"/>
              </a:rPr>
              <a:t>PDF to print</a:t>
            </a:r>
            <a:r>
              <a:rPr lang="en" sz="1200">
                <a:latin typeface="Century Gothic"/>
                <a:ea typeface="Century Gothic"/>
                <a:cs typeface="Century Gothic"/>
                <a:sym typeface="Century Gothic"/>
              </a:rPr>
              <a:t> </a:t>
            </a:r>
            <a:endParaRPr sz="1200">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Now that students have a shared understanding of the causes and effects of ocean acidification, they will continue to deepen their understanding toward the topic of their choice from the Ocean Acidification toolkit. Turn their attention to the </a:t>
            </a:r>
            <a:r>
              <a:rPr b="1" lang="en" sz="1200">
                <a:solidFill>
                  <a:schemeClr val="dk1"/>
                </a:solidFill>
                <a:latin typeface="Century Gothic"/>
                <a:ea typeface="Century Gothic"/>
                <a:cs typeface="Century Gothic"/>
                <a:sym typeface="Century Gothic"/>
              </a:rPr>
              <a:t>solutions</a:t>
            </a:r>
            <a:r>
              <a:rPr lang="en" sz="1200">
                <a:solidFill>
                  <a:schemeClr val="dk1"/>
                </a:solidFill>
                <a:latin typeface="Century Gothic"/>
                <a:ea typeface="Century Gothic"/>
                <a:cs typeface="Century Gothic"/>
                <a:sym typeface="Century Gothic"/>
              </a:rPr>
              <a:t> the toolkit presents, which they will learn more about in the next lesson.</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may need support in finding data that supports the message they are trying to convey in their art. Provide the link to the full website of Alisa Singer’s Environmental Graphiti art: </a:t>
            </a:r>
            <a:r>
              <a:rPr lang="en" sz="1200" u="sng">
                <a:solidFill>
                  <a:schemeClr val="hlink"/>
                </a:solidFill>
                <a:latin typeface="Century Gothic"/>
                <a:ea typeface="Century Gothic"/>
                <a:cs typeface="Century Gothic"/>
                <a:sym typeface="Century Gothic"/>
                <a:hlinkClick r:id="rId5"/>
              </a:rPr>
              <a:t>https://eg-v2.squarespace.com/series-folder</a:t>
            </a:r>
            <a:r>
              <a:rPr lang="en" sz="1200">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latin typeface="Century Gothic"/>
              <a:ea typeface="Century Gothic"/>
              <a:cs typeface="Century Gothic"/>
              <a:sym typeface="Century Gothic"/>
            </a:endParaRPr>
          </a:p>
          <a:p>
            <a:pPr indent="0" lvl="0" marL="0" rtl="0" algn="l">
              <a:spcBef>
                <a:spcPts val="0"/>
              </a:spcBef>
              <a:spcAft>
                <a:spcPts val="0"/>
              </a:spcAft>
              <a:buNone/>
            </a:pPr>
            <a:r>
              <a:rPr b="1" lang="en" sz="1200">
                <a:latin typeface="Century Gothic"/>
                <a:ea typeface="Century Gothic"/>
                <a:cs typeface="Century Gothic"/>
                <a:sym typeface="Century Gothic"/>
              </a:rPr>
              <a:t>Teacher Guidance:</a:t>
            </a:r>
            <a:endParaRPr b="1"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Students will continue to explore the online toolkit OR read through the printed PDF. If students have access to internet, they may conduct further research beyond The Ocean Agency toolkit.</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To guide studen</a:t>
            </a:r>
            <a:r>
              <a:rPr lang="en" sz="1200">
                <a:latin typeface="Century Gothic"/>
                <a:ea typeface="Century Gothic"/>
                <a:cs typeface="Century Gothic"/>
                <a:sym typeface="Century Gothic"/>
              </a:rPr>
              <a:t>t</a:t>
            </a:r>
            <a:r>
              <a:rPr lang="en" sz="1200">
                <a:latin typeface="Century Gothic"/>
                <a:ea typeface="Century Gothic"/>
                <a:cs typeface="Century Gothic"/>
                <a:sym typeface="Century Gothic"/>
              </a:rPr>
              <a:t>s in deepening their understand of ocean acidification and how they might reimagine their art, consider posing the following questions to guide their thinking. Students can write their thoughts on their handout.</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What are you thinking or feeling now about ocean acidification?</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What type of solutions does the toolkit suggest to respond to the issue of ocean acidification?</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How might this inspire changes in your artwork? How does this affect the imagery, icons, or patterns you have used to center your artwork?</a:t>
            </a:r>
            <a:endParaRPr sz="1200">
              <a:latin typeface="Century Gothic"/>
              <a:ea typeface="Century Gothic"/>
              <a:cs typeface="Century Gothic"/>
              <a:sym typeface="Century Gothic"/>
            </a:endParaRPr>
          </a:p>
          <a:p>
            <a:pPr indent="-304800" lvl="1" marL="914400" rtl="0" algn="l">
              <a:spcBef>
                <a:spcPts val="0"/>
              </a:spcBef>
              <a:spcAft>
                <a:spcPts val="0"/>
              </a:spcAft>
              <a:buSzPts val="1200"/>
              <a:buFont typeface="Century Gothic"/>
              <a:buChar char="○"/>
            </a:pPr>
            <a:r>
              <a:rPr lang="en" sz="1200">
                <a:latin typeface="Century Gothic"/>
                <a:ea typeface="Century Gothic"/>
                <a:cs typeface="Century Gothic"/>
                <a:sym typeface="Century Gothic"/>
              </a:rPr>
              <a:t>What questions do you still have about your topic? What kind of data might you be interested in looking at to deepen your understanding of your topic?</a:t>
            </a:r>
            <a:endParaRPr sz="1200">
              <a:latin typeface="Century Gothic"/>
              <a:ea typeface="Century Gothic"/>
              <a:cs typeface="Century Gothic"/>
              <a:sym typeface="Century Gothic"/>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09a69949c4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09a69949c4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Reminder note: Just as a heart circulates blood and regulates the body’s temperature, the ocean regulates climate through the circulation of heat, moisture, and carbon, throughout Earth’s system. (</a:t>
            </a:r>
            <a:r>
              <a:rPr lang="en" sz="1200" u="sng">
                <a:solidFill>
                  <a:schemeClr val="hlink"/>
                </a:solidFill>
                <a:latin typeface="Century Gothic"/>
                <a:ea typeface="Century Gothic"/>
                <a:cs typeface="Century Gothic"/>
                <a:sym typeface="Century Gothic"/>
                <a:hlinkClick r:id="rId2"/>
              </a:rPr>
              <a:t>NNOCCI Climate’s </a:t>
            </a:r>
            <a:r>
              <a:rPr lang="en" sz="1200" u="sng">
                <a:solidFill>
                  <a:schemeClr val="hlink"/>
                </a:solidFill>
                <a:latin typeface="Century Gothic"/>
                <a:ea typeface="Century Gothic"/>
                <a:cs typeface="Century Gothic"/>
                <a:sym typeface="Century Gothic"/>
                <a:hlinkClick r:id="rId3"/>
              </a:rPr>
              <a:t>Heart</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revisit the investigative phenomenon question. Students will discuss in pairs the big ideas from Lesson 1 and 2 so far and what have they learned so far to address the question. Their answers may sound like: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Lesson 1 - Climate change is changing the chemistry of the ocean. The ocean is climate’s heart.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Lesson 2 - The ocean is absorbing carbon dioxide which regulates the heat in the atmosphere, but it is harming marine life in multiple ways (TOA toolkit)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b="1" lang="en" sz="1200">
                <a:solidFill>
                  <a:schemeClr val="dk1"/>
                </a:solidFill>
                <a:latin typeface="Century Gothic"/>
                <a:ea typeface="Century Gothic"/>
                <a:cs typeface="Century Gothic"/>
                <a:sym typeface="Century Gothic"/>
              </a:rPr>
              <a:t>Lesson 3 - </a:t>
            </a:r>
            <a:r>
              <a:rPr b="1" lang="en" sz="1200">
                <a:solidFill>
                  <a:schemeClr val="dk1"/>
                </a:solidFill>
                <a:latin typeface="Century Gothic"/>
                <a:ea typeface="Century Gothic"/>
                <a:cs typeface="Century Gothic"/>
                <a:sym typeface="Century Gothic"/>
              </a:rPr>
              <a:t>When oceans absorb atmospheric </a:t>
            </a:r>
            <a:r>
              <a:rPr b="1" lang="en" sz="1200">
                <a:solidFill>
                  <a:schemeClr val="dk1"/>
                </a:solidFill>
                <a:latin typeface="Century Gothic"/>
                <a:ea typeface="Century Gothic"/>
                <a:cs typeface="Century Gothic"/>
                <a:sym typeface="Century Gothic"/>
              </a:rPr>
              <a:t>CO</a:t>
            </a:r>
            <a:r>
              <a:rPr b="1" baseline="-25000" lang="en" sz="1200">
                <a:solidFill>
                  <a:schemeClr val="dk1"/>
                </a:solidFill>
                <a:latin typeface="Century Gothic"/>
                <a:ea typeface="Century Gothic"/>
                <a:cs typeface="Century Gothic"/>
                <a:sym typeface="Century Gothic"/>
              </a:rPr>
              <a:t>2</a:t>
            </a:r>
            <a:r>
              <a:rPr b="1" lang="en" sz="1200">
                <a:solidFill>
                  <a:schemeClr val="dk1"/>
                </a:solidFill>
                <a:latin typeface="Century Gothic"/>
                <a:ea typeface="Century Gothic"/>
                <a:cs typeface="Century Gothic"/>
                <a:sym typeface="Century Gothic"/>
              </a:rPr>
              <a:t>,</a:t>
            </a:r>
            <a:r>
              <a:rPr b="1" lang="en" sz="1200">
                <a:solidFill>
                  <a:schemeClr val="dk1"/>
                </a:solidFill>
                <a:latin typeface="Century Gothic"/>
                <a:ea typeface="Century Gothic"/>
                <a:cs typeface="Century Gothic"/>
                <a:sym typeface="Century Gothic"/>
              </a:rPr>
              <a:t> some of it will remain dissolved in a gaseous state but the free Hydrogen ions (H+) in the chemical reaction causes the acidification of ocean waters as well as inhibits the growth of shell-based animals.</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Review any of the key terms that might have been mentioned in Lesson 1 and how it relates to ocean acidification: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Weather or climate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Climate change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Greenhouse gasses or Carbon emissions or Carbon dioxide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Human impact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Animals (coral reefs, shelled animals)</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09a69949c4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09a69949c4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Century Gothic"/>
                <a:ea typeface="Century Gothic"/>
                <a:cs typeface="Century Gothic"/>
                <a:sym typeface="Century Gothic"/>
              </a:rPr>
              <a:t>Investigative Phenomenon: </a:t>
            </a:r>
            <a:r>
              <a:rPr lang="en" sz="1200">
                <a:solidFill>
                  <a:schemeClr val="dk1"/>
                </a:solidFill>
                <a:latin typeface="Century Gothic"/>
                <a:ea typeface="Century Gothic"/>
                <a:cs typeface="Century Gothic"/>
                <a:sym typeface="Century Gothic"/>
              </a:rPr>
              <a:t>How does the ocean serve as climate’s heart and what are the ways that </a:t>
            </a:r>
            <a:r>
              <a:rPr lang="en" sz="1200">
                <a:solidFill>
                  <a:schemeClr val="dk1"/>
                </a:solidFill>
                <a:latin typeface="Century Gothic"/>
                <a:ea typeface="Century Gothic"/>
                <a:cs typeface="Century Gothic"/>
                <a:sym typeface="Century Gothic"/>
              </a:rPr>
              <a:t>we can advocate for the health of the ocean?</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At this point, students should be considering how their art can creatively convey a powerful message about solutions for ocean acidification. They have done more research on their topic, looked at more examples of Alisa Singer’s art, and seen some solutions presented in the toolkit.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revisit their art and consider how they interpreted Alisa Singer’s art, what they learned about the chemical reaction for ocean acidification, and new information that resonated with them from the TOA toolkit.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adjust their art by refining the way they aim to convey their newfound knowledge, thoughts, and feelings toward ocean acidification. </a:t>
            </a:r>
            <a:r>
              <a:rPr lang="en" sz="1200">
                <a:solidFill>
                  <a:schemeClr val="dk1"/>
                </a:solidFill>
                <a:latin typeface="Century Gothic"/>
                <a:ea typeface="Century Gothic"/>
                <a:cs typeface="Century Gothic"/>
                <a:sym typeface="Century Gothic"/>
              </a:rPr>
              <a:t>Make edits in </a:t>
            </a:r>
            <a:r>
              <a:rPr b="1" lang="en" sz="1200">
                <a:solidFill>
                  <a:schemeClr val="dk1"/>
                </a:solidFill>
                <a:latin typeface="Century Gothic"/>
                <a:ea typeface="Century Gothic"/>
                <a:cs typeface="Century Gothic"/>
                <a:sym typeface="Century Gothic"/>
              </a:rPr>
              <a:t>pencil only for now.</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Since students are creating various forms of art, consider posing the following questions to elicit ideas on how to </a:t>
            </a:r>
            <a:r>
              <a:rPr b="1" lang="en" sz="1200">
                <a:solidFill>
                  <a:schemeClr val="dk1"/>
                </a:solidFill>
                <a:latin typeface="Century Gothic"/>
                <a:ea typeface="Century Gothic"/>
                <a:cs typeface="Century Gothic"/>
                <a:sym typeface="Century Gothic"/>
              </a:rPr>
              <a:t>embed reducing carbon emissions </a:t>
            </a:r>
            <a:r>
              <a:rPr lang="en" sz="1200">
                <a:solidFill>
                  <a:schemeClr val="dk1"/>
                </a:solidFill>
                <a:latin typeface="Century Gothic"/>
                <a:ea typeface="Century Gothic"/>
                <a:cs typeface="Century Gothic"/>
                <a:sym typeface="Century Gothic"/>
              </a:rPr>
              <a:t>in their work:</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you are creating a drawing or painting, what symbols or patterns can depict solutions for ocean acidification?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you are writing a song, poem, or story, what words or phrases can you use to describe solutions for ocean acidification?</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09a69949c4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09a69949c4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fill in Lesson 3 in their Creative Journal. They will describe the changes they made to their art and provide an explanation for their changes. Encourage students to reflect on how they are communicating the information they learned that day.</a:t>
            </a:r>
            <a:endParaRPr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107c351307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107c351307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This slide is intentionally left blank.</a:t>
            </a:r>
            <a:endParaRP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0e862d5a3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0e862d5a3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latin typeface="Century Gothic"/>
                <a:ea typeface="Century Gothic"/>
                <a:cs typeface="Century Gothic"/>
                <a:sym typeface="Century Gothic"/>
              </a:rPr>
              <a:t>Lesson 4</a:t>
            </a:r>
            <a:endParaRPr b="1" sz="1200">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b="1" sz="1200">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Investigative Phenomenon: </a:t>
            </a:r>
            <a:r>
              <a:rPr lang="en" sz="1200">
                <a:solidFill>
                  <a:schemeClr val="dk1"/>
                </a:solidFill>
                <a:latin typeface="Century Gothic"/>
                <a:ea typeface="Century Gothic"/>
                <a:cs typeface="Century Gothic"/>
                <a:sym typeface="Century Gothic"/>
              </a:rPr>
              <a:t>How does the ocean serve as climate’s heart and what are the ways that we can advocate for the health of the ocean?</a:t>
            </a:r>
            <a:endParaRPr b="1" sz="1200">
              <a:latin typeface="Century Gothic"/>
              <a:ea typeface="Century Gothic"/>
              <a:cs typeface="Century Gothic"/>
              <a:sym typeface="Century Gothic"/>
            </a:endParaRPr>
          </a:p>
          <a:p>
            <a:pPr indent="0" lvl="0" marL="0" rtl="0" algn="l">
              <a:spcBef>
                <a:spcPts val="0"/>
              </a:spcBef>
              <a:spcAft>
                <a:spcPts val="0"/>
              </a:spcAft>
              <a:buNone/>
            </a:pPr>
            <a:r>
              <a:t/>
            </a:r>
            <a:endParaRPr b="1" sz="1200">
              <a:latin typeface="Century Gothic"/>
              <a:ea typeface="Century Gothic"/>
              <a:cs typeface="Century Gothic"/>
              <a:sym typeface="Century Gothic"/>
            </a:endParaRPr>
          </a:p>
          <a:p>
            <a:pPr indent="0" lvl="0" marL="0" rtl="0" algn="l">
              <a:spcBef>
                <a:spcPts val="0"/>
              </a:spcBef>
              <a:spcAft>
                <a:spcPts val="0"/>
              </a:spcAft>
              <a:buNone/>
            </a:pPr>
            <a:r>
              <a:rPr b="1" lang="en" sz="1200">
                <a:latin typeface="Century Gothic"/>
                <a:ea typeface="Century Gothic"/>
                <a:cs typeface="Century Gothic"/>
                <a:sym typeface="Century Gothic"/>
              </a:rPr>
              <a:t>Teacher Preview:</a:t>
            </a:r>
            <a:endParaRPr b="1"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solidFill>
                  <a:schemeClr val="dk1"/>
                </a:solidFill>
                <a:latin typeface="Century Gothic"/>
                <a:ea typeface="Century Gothic"/>
                <a:cs typeface="Century Gothic"/>
                <a:sym typeface="Century Gothic"/>
              </a:rPr>
              <a:t>Students will be introduced to the Global Carbon Budget as the last piece of art they interpret.</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Students will learn about real solutions to decrease/eliminate carbon emissions in their own personal lives and complete a Frayer Model and share out as a jigsaw activity.</a:t>
            </a:r>
            <a:endParaRPr sz="1200">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Their only homework will be to complete Day 4 in their Creative Journals.</a:t>
            </a:r>
            <a:endParaRPr sz="1200">
              <a:latin typeface="Century Gothic"/>
              <a:ea typeface="Century Gothic"/>
              <a:cs typeface="Century Gothic"/>
              <a:sym typeface="Century Gothic"/>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09a69949c4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09a69949c4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This graph introduces the </a:t>
            </a:r>
            <a:r>
              <a:rPr b="1" lang="en" sz="1200">
                <a:solidFill>
                  <a:schemeClr val="dk1"/>
                </a:solidFill>
                <a:latin typeface="Century Gothic"/>
                <a:ea typeface="Century Gothic"/>
                <a:cs typeface="Century Gothic"/>
                <a:sym typeface="Century Gothic"/>
              </a:rPr>
              <a:t>carbon budget,</a:t>
            </a:r>
            <a:r>
              <a:rPr lang="en" sz="1200">
                <a:solidFill>
                  <a:schemeClr val="dk1"/>
                </a:solidFill>
                <a:latin typeface="Century Gothic"/>
                <a:ea typeface="Century Gothic"/>
                <a:cs typeface="Century Gothic"/>
                <a:sym typeface="Century Gothic"/>
              </a:rPr>
              <a:t> an estimate of the maximum amount of greenhouse gases that can be released into the atmosphere over time and still keep warming below 2° C (compared with the beginning of the Industrial Age in the 18th Century).</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Now that students understand that art can convey powerful messages as well as the need to reduce carbon emissions, go straight into looking at the next piece of art side-by-side with the Global Carbon Budget graph. Pass out the art and data for Image #4. </a:t>
            </a:r>
            <a:r>
              <a:rPr lang="en" sz="1200">
                <a:solidFill>
                  <a:schemeClr val="dk1"/>
                </a:solidFill>
                <a:latin typeface="Century Gothic"/>
                <a:ea typeface="Century Gothic"/>
                <a:cs typeface="Century Gothic"/>
                <a:sym typeface="Century Gothic"/>
              </a:rPr>
              <a:t>Provide printed copies (</a:t>
            </a:r>
            <a:r>
              <a:rPr lang="en" sz="1200" u="sng">
                <a:solidFill>
                  <a:schemeClr val="hlink"/>
                </a:solidFill>
                <a:latin typeface="Century Gothic"/>
                <a:ea typeface="Century Gothic"/>
                <a:cs typeface="Century Gothic"/>
                <a:sym typeface="Century Gothic"/>
                <a:hlinkClick r:id="rId2"/>
              </a:rPr>
              <a:t>Link</a:t>
            </a:r>
            <a:r>
              <a:rPr lang="en" sz="1200">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discuss similarities of this graph to previous images they have seen with a partner. Students can write their thoughts on the handout. Pose the following question to elicit student ideas:</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do you think it means by the Earth having a “carbon budget”?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do the different colored lines represent? </a:t>
            </a:r>
            <a:r>
              <a:rPr i="1" lang="en" sz="1200">
                <a:solidFill>
                  <a:srgbClr val="FF9900"/>
                </a:solidFill>
                <a:latin typeface="Century Gothic"/>
                <a:ea typeface="Century Gothic"/>
                <a:cs typeface="Century Gothic"/>
                <a:sym typeface="Century Gothic"/>
              </a:rPr>
              <a:t>RCP pathways as seen in the previous image</a:t>
            </a:r>
            <a:endParaRPr i="1" sz="1200">
              <a:solidFill>
                <a:srgbClr val="FF9900"/>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type of efforts must be made to mitigate, or reduce severity, or carbon emissions? How will that impact the ocean?</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09a69949c4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209a69949c4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Century Gothic"/>
                <a:ea typeface="Century Gothic"/>
                <a:cs typeface="Century Gothic"/>
                <a:sym typeface="Century Gothic"/>
              </a:rPr>
              <a:t>Teacher Background:</a:t>
            </a:r>
            <a:endParaRPr b="1"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There are many solutions to mitigating carbon emissions. One initiative is called Earth Overshoot Day: it is hosted and calculated by Global Footprint Network, an international research organization that provides decision-makers with a menu of tools to help the human economy operate within Earth’s ecological limits (</a:t>
            </a:r>
            <a:r>
              <a:rPr lang="en" sz="1200" u="sng">
                <a:solidFill>
                  <a:schemeClr val="hlink"/>
                </a:solidFill>
                <a:latin typeface="Century Gothic"/>
                <a:ea typeface="Century Gothic"/>
                <a:cs typeface="Century Gothic"/>
                <a:sym typeface="Century Gothic"/>
                <a:hlinkClick r:id="rId2"/>
              </a:rPr>
              <a:t>GFN</a:t>
            </a:r>
            <a:r>
              <a:rPr lang="en" sz="1200">
                <a:latin typeface="Century Gothic"/>
                <a:ea typeface="Century Gothic"/>
                <a:cs typeface="Century Gothic"/>
                <a:sym typeface="Century Gothic"/>
              </a:rPr>
              <a:t>). Show this video to instill hope and provide an insight to solutions as students continue to learn more about their chosen topic from The Ocean Agency Ocean Acidification toolkit. One take-away from this video is that the solutions presented require both an individual and collective effort to mitigate climate change.</a:t>
            </a:r>
            <a:endParaRPr sz="1200">
              <a:latin typeface="Century Gothic"/>
              <a:ea typeface="Century Gothic"/>
              <a:cs typeface="Century Gothic"/>
              <a:sym typeface="Century Gothic"/>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09a69949c4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09a69949c4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Century Gothic"/>
                <a:ea typeface="Century Gothic"/>
                <a:cs typeface="Century Gothic"/>
                <a:sym typeface="Century Gothic"/>
              </a:rPr>
              <a:t>Teacher Background:</a:t>
            </a:r>
            <a:endParaRPr b="1"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Remind students of The Ocean Agency Ocean Acidification Toolkit they explored has solutions listed on the page.</a:t>
            </a:r>
            <a:endParaRPr sz="1200">
              <a:latin typeface="Century Gothic"/>
              <a:ea typeface="Century Gothic"/>
              <a:cs typeface="Century Gothic"/>
              <a:sym typeface="Century Gothic"/>
            </a:endParaRPr>
          </a:p>
          <a:p>
            <a:pPr indent="-304800" lvl="0" marL="457200" rtl="0" algn="l">
              <a:spcBef>
                <a:spcPts val="0"/>
              </a:spcBef>
              <a:spcAft>
                <a:spcPts val="0"/>
              </a:spcAft>
              <a:buSzPts val="1200"/>
              <a:buFont typeface="Century Gothic"/>
              <a:buChar char="●"/>
            </a:pPr>
            <a:r>
              <a:rPr lang="en" sz="1200">
                <a:latin typeface="Century Gothic"/>
                <a:ea typeface="Century Gothic"/>
                <a:cs typeface="Century Gothic"/>
                <a:sym typeface="Century Gothic"/>
              </a:rPr>
              <a:t>Show students a screenshot of the toolkit showing reducing fossil fuels as the first solution listed as a way to solve ocean acidification.</a:t>
            </a:r>
            <a:endParaRPr sz="1200">
              <a:latin typeface="Century Gothic"/>
              <a:ea typeface="Century Gothic"/>
              <a:cs typeface="Century Gothic"/>
              <a:sym typeface="Century Gothic"/>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09a69949c4_0_2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209a69949c4_0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Show students a screenshot of the toolkit showing what the “Learn More” link leads to. Since the information only scratches the surface, the next activity will provide additional specific solutions on how to reduce fossil fuel emissions.</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107c35130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107c35130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Keep track of the ideas that are shared out. Students may share out both scientific or academic words, or they may share personal experiences or prior knowledge. It is important to acknowledge and affirm their thoughts and let them know that the next few days will offer time to reflect on what they know as well as gain new knowledge about the ocean. Students will also have a structured protocol to give and receive feedback in Lesson 2.</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share in small groups of 3-4. To facilitate small group presentations, ask students to share the following about their art: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Why they chose that type of art (drawing, poem, story, sketch)?</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they felt making it?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As students are sharing about their art, ask the other students to provide any feedback regarding the art. For example: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 appreciate your piece of art because…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I’m curious about…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This artwork reminds me of…</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 like this artwork beecause….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As students share out, note the following terms if they are mentioned. Be sure to highlight them or record them in an area that can be revisited:</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Weather or climate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Climate change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Pollution (litter, oil/gas, chemicals)</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Greenhouse gasses or carbon emissions or carbon dioxide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Ocean acidification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Human impact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Animals (coral reefs, shelled animals)</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09a69949c4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09a69949c4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This activity provides specific solutions to reducing or eliminating global carbon emissions. Although the </a:t>
            </a:r>
            <a:r>
              <a:rPr lang="en" sz="1200" u="sng">
                <a:solidFill>
                  <a:schemeClr val="hlink"/>
                </a:solidFill>
                <a:latin typeface="Century Gothic"/>
                <a:ea typeface="Century Gothic"/>
                <a:cs typeface="Century Gothic"/>
                <a:sym typeface="Century Gothic"/>
                <a:hlinkClick r:id="rId2"/>
              </a:rPr>
              <a:t>Overshoot Day Solutions Website</a:t>
            </a:r>
            <a:r>
              <a:rPr lang="en" sz="1200">
                <a:solidFill>
                  <a:schemeClr val="dk1"/>
                </a:solidFill>
                <a:latin typeface="Century Gothic"/>
                <a:ea typeface="Century Gothic"/>
                <a:cs typeface="Century Gothic"/>
                <a:sym typeface="Century Gothic"/>
              </a:rPr>
              <a:t> also has a “Population” topic, the four listed are recommended to explore (Planet, Cities, Energy, Food). The Population tab delves into more complex social and economic topics (it can serve as an extension).</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This activity also highlights the importance of solutions being scalable and starting at the individual level and expanding the efforts on a collective front. Furthermore, there are equity and accessibility issues when putting the weight on the individual, since not everyone can contribute the same way or amount.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 Frayer Model allows students to explore a solution in a guided protocol.</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For the jigsaw, students in a group of 3-4 will each have a solution they want to learn more about (or assigned by the teacher). The solutions are found on the </a:t>
            </a:r>
            <a:r>
              <a:rPr lang="en" sz="1200" u="sng">
                <a:solidFill>
                  <a:schemeClr val="hlink"/>
                </a:solidFill>
                <a:latin typeface="Century Gothic"/>
                <a:ea typeface="Century Gothic"/>
                <a:cs typeface="Century Gothic"/>
                <a:sym typeface="Century Gothic"/>
                <a:hlinkClick r:id="rId3"/>
              </a:rPr>
              <a:t>Overshoot Day Solutions page</a:t>
            </a:r>
            <a:r>
              <a:rPr lang="en" sz="1200">
                <a:solidFill>
                  <a:schemeClr val="dk1"/>
                </a:solidFill>
                <a:latin typeface="Century Gothic"/>
                <a:ea typeface="Century Gothic"/>
                <a:cs typeface="Century Gothic"/>
                <a:sym typeface="Century Gothic"/>
              </a:rPr>
              <a:t>. Then they will meet with all other students who have that same solution (e.g. all students studying Planet solutions will meet in a designated area in the class). They will spend about 10 minutes working in their jigsaw groups and filling out the Frayer Model. They will collaborate on their answers so that when they return to their original group of 3-4, their information the class as a whole will be consistent. Students become experts in one solution and will hear major takeaways from other solutions.</a:t>
            </a:r>
            <a:endParaRPr sz="1200">
              <a:solidFill>
                <a:schemeClr val="dk1"/>
              </a:solidFill>
              <a:latin typeface="Century Gothic"/>
              <a:ea typeface="Century Gothic"/>
              <a:cs typeface="Century Gothic"/>
              <a:sym typeface="Century Gothic"/>
            </a:endParaRPr>
          </a:p>
          <a:p>
            <a:pPr indent="0" lvl="0" marL="457200" rtl="0" algn="l">
              <a:spcBef>
                <a:spcPts val="0"/>
              </a:spcBef>
              <a:spcAft>
                <a:spcPts val="0"/>
              </a:spcAft>
              <a:buNone/>
            </a:pPr>
            <a:r>
              <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do a jigsaw activity in groups of 3-4. Each students will become knowledgeable about their solution(s) and share it with the other group members. They will fill out the Frayer model on their handout based on their solution. After everyone in the group has finished, students share their findings and fill in their worksheet with “main takeaway points” for each solution.</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needed, provide printed copies of each category</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4"/>
              </a:rPr>
              <a:t>Earth Overshoot Day Solutions PDF</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Website credit: </a:t>
            </a:r>
            <a:r>
              <a:rPr lang="en" sz="1200" u="sng">
                <a:solidFill>
                  <a:schemeClr val="hlink"/>
                </a:solidFill>
                <a:latin typeface="Century Gothic"/>
                <a:ea typeface="Century Gothic"/>
                <a:cs typeface="Century Gothic"/>
                <a:sym typeface="Century Gothic"/>
                <a:hlinkClick r:id="rId5"/>
              </a:rPr>
              <a:t>https://www.overshootday.org/solutions/</a:t>
            </a:r>
            <a:r>
              <a:rPr lang="en" sz="1200">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29c9f7ea3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29c9f7ea3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a student finishes their Frayer Model early, encourage them to</a:t>
            </a:r>
            <a:r>
              <a:rPr lang="en" sz="1200">
                <a:solidFill>
                  <a:schemeClr val="dk1"/>
                </a:solidFill>
                <a:latin typeface="Century Gothic"/>
                <a:ea typeface="Century Gothic"/>
                <a:cs typeface="Century Gothic"/>
                <a:sym typeface="Century Gothic"/>
              </a:rPr>
              <a:t> look through the online gallery of “</a:t>
            </a:r>
            <a:r>
              <a:rPr lang="en" sz="1200" u="sng">
                <a:solidFill>
                  <a:schemeClr val="hlink"/>
                </a:solidFill>
                <a:latin typeface="Century Gothic"/>
                <a:ea typeface="Century Gothic"/>
                <a:cs typeface="Century Gothic"/>
                <a:sym typeface="Century Gothic"/>
                <a:hlinkClick r:id="rId2"/>
              </a:rPr>
              <a:t>What can we do to address climate change?</a:t>
            </a:r>
            <a:r>
              <a:rPr lang="en" sz="1200">
                <a:solidFill>
                  <a:schemeClr val="dk1"/>
                </a:solidFill>
                <a:latin typeface="Century Gothic"/>
                <a:ea typeface="Century Gothic"/>
                <a:cs typeface="Century Gothic"/>
                <a:sym typeface="Century Gothic"/>
              </a:rPr>
              <a:t>” As they look through the rest of her art, they can walk through the same protocol done in class:</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do you think the artist is trying to tell you?</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do you think the artist felt while creating this digital art? Why do you think that?</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09a69949c4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09a69949c4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Reminder note: Just as a heart circulates blood and regulates the body’s temperature, the ocean regulates climate through the circulation of heat, moisture, and carbon, throughout Earth’s system. (</a:t>
            </a:r>
            <a:r>
              <a:rPr lang="en" sz="1200" u="sng">
                <a:solidFill>
                  <a:schemeClr val="hlink"/>
                </a:solidFill>
                <a:latin typeface="Century Gothic"/>
                <a:ea typeface="Century Gothic"/>
                <a:cs typeface="Century Gothic"/>
                <a:sym typeface="Century Gothic"/>
                <a:hlinkClick r:id="rId2"/>
              </a:rPr>
              <a:t>NNOCCI Climate’s </a:t>
            </a:r>
            <a:r>
              <a:rPr lang="en" sz="1200" u="sng">
                <a:solidFill>
                  <a:schemeClr val="hlink"/>
                </a:solidFill>
                <a:latin typeface="Century Gothic"/>
                <a:ea typeface="Century Gothic"/>
                <a:cs typeface="Century Gothic"/>
                <a:sym typeface="Century Gothic"/>
                <a:hlinkClick r:id="rId3"/>
              </a:rPr>
              <a:t>Heart</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revisit the investigative phenomenon question. Students will discuss in pairs the big ideas from each day and how it addresses the question, specifically the </a:t>
            </a:r>
            <a:r>
              <a:rPr lang="en" sz="1200">
                <a:solidFill>
                  <a:schemeClr val="dk1"/>
                </a:solidFill>
                <a:latin typeface="Century Gothic"/>
                <a:ea typeface="Century Gothic"/>
                <a:cs typeface="Century Gothic"/>
                <a:sym typeface="Century Gothic"/>
              </a:rPr>
              <a:t>second part of the question</a:t>
            </a:r>
            <a:r>
              <a:rPr lang="en" sz="1200">
                <a:solidFill>
                  <a:schemeClr val="dk1"/>
                </a:solidFill>
                <a:latin typeface="Century Gothic"/>
                <a:ea typeface="Century Gothic"/>
                <a:cs typeface="Century Gothic"/>
                <a:sym typeface="Century Gothic"/>
              </a:rPr>
              <a:t>. Their answers may sound like: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Lesson 1 - Climate change is changing the chemistry of the ocean. The ocean is climate’s heart.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Lesson 2 - The ocean is absorbing carbon dioxide which regulates the heat in the atmosphere, but it is harming marine life in multiple ways (TOA toolkit)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Lesson 3 - When oceans absorb atmospheric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some of it will remain dissolved in a gaseous state but most will be chemically modified.</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b="1" lang="en" sz="1200">
                <a:solidFill>
                  <a:schemeClr val="dk1"/>
                </a:solidFill>
                <a:latin typeface="Century Gothic"/>
                <a:ea typeface="Century Gothic"/>
                <a:cs typeface="Century Gothic"/>
                <a:sym typeface="Century Gothic"/>
              </a:rPr>
              <a:t>Lesson 4 - There are solutions to mitigate carbon emissions and therefore regulate the health of the ocean and prevent ocean acidification. </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09a69949c4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09a69949c4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fill in Lesson 4 in their Creative Journal. They will consider how they will finalize their art on the last day of the lesson.</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0e862d5a3d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0e862d5a3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This slide is intentionally left blank.</a:t>
            </a:r>
            <a:endParaRPr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0e862d5a3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0e862d5a3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Lesson 5</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Investigative Phenomenon: </a:t>
            </a:r>
            <a:r>
              <a:rPr lang="en" sz="1200">
                <a:solidFill>
                  <a:schemeClr val="dk1"/>
                </a:solidFill>
                <a:latin typeface="Century Gothic"/>
                <a:ea typeface="Century Gothic"/>
                <a:cs typeface="Century Gothic"/>
                <a:sym typeface="Century Gothic"/>
              </a:rPr>
              <a:t>How does the ocean serve as climate’s heart and what are the ways that we can advocate for the health of the ocean?</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Preview:</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receive feedback on their art from conducting another Glow and Grow conversation.</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finalize their art and consider how their artwork will move collective action.</a:t>
            </a:r>
            <a:endParaRPr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Their homework will be to complete Day 5 in their Creative Journals.</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29c9f7ea3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229c9f7ea3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Reminder students: It is important to tell students that they have the opportunity to accept the feedback given or respectfully reject feedback. Students should know that they have to listen to the feedback of their classmate, but they are not obligated to follow the advice. The final choice is always theirs. (</a:t>
            </a:r>
            <a:r>
              <a:rPr lang="en" sz="1200" u="sng">
                <a:solidFill>
                  <a:schemeClr val="hlink"/>
                </a:solidFill>
                <a:latin typeface="Century Gothic"/>
                <a:ea typeface="Century Gothic"/>
                <a:cs typeface="Century Gothic"/>
                <a:sym typeface="Century Gothic"/>
                <a:hlinkClick r:id="rId2"/>
              </a:rPr>
              <a:t>Art of Education</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Provide printed copies of the </a:t>
            </a:r>
            <a:r>
              <a:rPr lang="en" sz="1200" u="sng">
                <a:solidFill>
                  <a:schemeClr val="hlink"/>
                </a:solidFill>
                <a:latin typeface="Century Gothic"/>
                <a:ea typeface="Century Gothic"/>
                <a:cs typeface="Century Gothic"/>
                <a:sym typeface="Century Gothic"/>
                <a:hlinkClick r:id="rId3"/>
              </a:rPr>
              <a:t>Glow and Grow protocol</a:t>
            </a:r>
            <a:r>
              <a:rPr lang="en" sz="1200">
                <a:solidFill>
                  <a:schemeClr val="dk1"/>
                </a:solidFill>
                <a:latin typeface="Century Gothic"/>
                <a:ea typeface="Century Gothic"/>
                <a:cs typeface="Century Gothic"/>
                <a:sym typeface="Century Gothic"/>
              </a:rPr>
              <a:t> or project the bit.ly on the screen so students can access the PDF on their own device.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engage in the feedback activity with a partner. They can record any notes on the student handout and apply any changes to their art on the final day of the lesson series.</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Image Credit </a:t>
            </a:r>
            <a:r>
              <a:rPr lang="en" sz="1200" u="sng">
                <a:solidFill>
                  <a:schemeClr val="hlink"/>
                </a:solidFill>
                <a:latin typeface="Century Gothic"/>
                <a:ea typeface="Century Gothic"/>
                <a:cs typeface="Century Gothic"/>
                <a:sym typeface="Century Gothic"/>
                <a:hlinkClick r:id="rId4"/>
              </a:rPr>
              <a:t>Art of Education</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09a69949c4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209a69949c4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dk1"/>
                </a:solidFill>
                <a:latin typeface="Century Gothic"/>
                <a:ea typeface="Century Gothic"/>
                <a:cs typeface="Century Gothic"/>
                <a:sym typeface="Century Gothic"/>
              </a:rPr>
              <a:t>Investigative Phenomenon: </a:t>
            </a:r>
            <a:r>
              <a:rPr lang="en" sz="1200">
                <a:solidFill>
                  <a:schemeClr val="dk1"/>
                </a:solidFill>
                <a:latin typeface="Century Gothic"/>
                <a:ea typeface="Century Gothic"/>
                <a:cs typeface="Century Gothic"/>
                <a:sym typeface="Century Gothic"/>
              </a:rPr>
              <a:t>How does the ocean serve as climate’s heart and what are the ways that </a:t>
            </a:r>
            <a:r>
              <a:rPr lang="en" sz="1200">
                <a:solidFill>
                  <a:schemeClr val="dk1"/>
                </a:solidFill>
                <a:latin typeface="Century Gothic"/>
                <a:ea typeface="Century Gothic"/>
                <a:cs typeface="Century Gothic"/>
                <a:sym typeface="Century Gothic"/>
              </a:rPr>
              <a:t>we can advocate for the health of the ocean?</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should be finalizing how their art can creatively convey a powerful message about ocean acidification </a:t>
            </a:r>
            <a:r>
              <a:rPr b="1" lang="en" sz="1200">
                <a:solidFill>
                  <a:schemeClr val="dk1"/>
                </a:solidFill>
                <a:latin typeface="Century Gothic"/>
                <a:ea typeface="Century Gothic"/>
                <a:cs typeface="Century Gothic"/>
                <a:sym typeface="Century Gothic"/>
              </a:rPr>
              <a:t>and</a:t>
            </a:r>
            <a:r>
              <a:rPr lang="en" sz="1200">
                <a:solidFill>
                  <a:schemeClr val="dk1"/>
                </a:solidFill>
                <a:latin typeface="Century Gothic"/>
                <a:ea typeface="Century Gothic"/>
                <a:cs typeface="Century Gothic"/>
                <a:sym typeface="Century Gothic"/>
              </a:rPr>
              <a:t> ways they can advocate for a healthy climate and ocean.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finalize their art and consider how their art can reach a wider audience. The goal is for people to understand that fighting climate change is a collective effort. Students will adjust their art such that it clearly conveys their newfound knowledge, thoughts, and feelings toward ocean acidification.</a:t>
            </a:r>
            <a:r>
              <a:rPr b="1" lang="en" sz="1200">
                <a:solidFill>
                  <a:schemeClr val="dk1"/>
                </a:solidFill>
                <a:latin typeface="Century Gothic"/>
                <a:ea typeface="Century Gothic"/>
                <a:cs typeface="Century Gothic"/>
                <a:sym typeface="Century Gothic"/>
              </a:rPr>
              <a:t> Students will now add color (if applicable) to their art.</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have the option to keep their art as is (with all their edits) or create a final draft. If students wanted to create digital art or a physical piece, support them as needed.</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Since students are creating various forms of art, consider posing the following questions to elicit ideas on how to </a:t>
            </a:r>
            <a:r>
              <a:rPr b="1" lang="en" sz="1200">
                <a:solidFill>
                  <a:schemeClr val="dk1"/>
                </a:solidFill>
                <a:latin typeface="Century Gothic"/>
                <a:ea typeface="Century Gothic"/>
                <a:cs typeface="Century Gothic"/>
                <a:sym typeface="Century Gothic"/>
              </a:rPr>
              <a:t>inspire collective action </a:t>
            </a:r>
            <a:r>
              <a:rPr lang="en" sz="1200">
                <a:solidFill>
                  <a:schemeClr val="dk1"/>
                </a:solidFill>
                <a:latin typeface="Century Gothic"/>
                <a:ea typeface="Century Gothic"/>
                <a:cs typeface="Century Gothic"/>
                <a:sym typeface="Century Gothic"/>
              </a:rPr>
              <a:t>in their work:</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you are creating a drawing or painting, how will you refine the symbols, patterns, and colors to inspire action to a wider audience?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you are writing a song, poem, or story, how will you refine your words or phrases to inspire action to a wider audience?</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09a69949c4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09a69949c4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possible, work with the school library to display student’s artwork. If that is not an option, display it in your classroom and invite other classes, teachers, and administrators to observe the artwork. Encourage visitors to interpret the artwork similar to how the students did with Alisa Singer’s work.</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can attach a QR code of The Ocean Agency Ocean Acidification toolkit </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2"/>
              </a:rPr>
              <a:t>Toolkit screenshots</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3"/>
              </a:rPr>
              <a:t>PDF to print</a:t>
            </a:r>
            <a:r>
              <a:rPr lang="en" sz="1200">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4"/>
              </a:rPr>
              <a:t>QR Code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Once all the artwork is posted, students will conduct a gallery walk where they visit their peers’ work but look at at least 5 pieces in depth, so they may reflect on them in their last entry for their Creative Journal.</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209a69949c4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209a69949c4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fill in Lesson 5 in their Creative Journal. They will describe any final changes they made to their art and provide an explanation for their changes. They will also reflect on what they saw in their peers’ artwork and how they communicated information regarding the ocean and climate change.</a:t>
            </a:r>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2838b0fb98_2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2838b0fb98_2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u="sng">
                <a:solidFill>
                  <a:schemeClr val="hlink"/>
                </a:solidFill>
                <a:latin typeface="Century Gothic"/>
                <a:ea typeface="Century Gothic"/>
                <a:cs typeface="Century Gothic"/>
                <a:sym typeface="Century Gothic"/>
                <a:hlinkClick r:id="rId2"/>
              </a:rPr>
              <a:t>Relationship between Emissions Levels and Temperature Rise</a:t>
            </a:r>
            <a:r>
              <a:rPr lang="en" sz="1200">
                <a:solidFill>
                  <a:schemeClr val="dk1"/>
                </a:solidFill>
                <a:latin typeface="Century Gothic"/>
                <a:ea typeface="Century Gothic"/>
                <a:cs typeface="Century Gothic"/>
                <a:sym typeface="Century Gothic"/>
              </a:rPr>
              <a:t> by Alisa Singer. It is based off a graph that shows how historical increases in global surface temperatures correlate directly with increases in carbon emissions in the post-industrial age. If </a:t>
            </a:r>
            <a:r>
              <a:rPr b="1" lang="en" sz="1200">
                <a:solidFill>
                  <a:schemeClr val="dk1"/>
                </a:solidFill>
                <a:latin typeface="Century Gothic"/>
                <a:ea typeface="Century Gothic"/>
                <a:cs typeface="Century Gothic"/>
                <a:sym typeface="Century Gothic"/>
              </a:rPr>
              <a:t>climate change</a:t>
            </a:r>
            <a:r>
              <a:rPr lang="en" sz="1200">
                <a:solidFill>
                  <a:schemeClr val="dk1"/>
                </a:solidFill>
                <a:latin typeface="Century Gothic"/>
                <a:ea typeface="Century Gothic"/>
                <a:cs typeface="Century Gothic"/>
                <a:sym typeface="Century Gothic"/>
              </a:rPr>
              <a:t> refers to long-term shifts in temperatures and weather patterns, this graph provides important evidence of factors contributing to climate change.</a:t>
            </a:r>
            <a:endParaRPr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b="1" sz="12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b="1" lang="en" sz="1200">
                <a:solidFill>
                  <a:schemeClr val="dk1"/>
                </a:solidFill>
                <a:latin typeface="Century Gothic"/>
                <a:ea typeface="Century Gothic"/>
                <a:cs typeface="Century Gothic"/>
                <a:sym typeface="Century Gothic"/>
              </a:rPr>
              <a:t>Teacher Preview:</a:t>
            </a:r>
            <a:endParaRPr b="1" sz="1200">
              <a:solidFill>
                <a:schemeClr val="dk1"/>
              </a:solidFill>
              <a:latin typeface="Century Gothic"/>
              <a:ea typeface="Century Gothic"/>
              <a:cs typeface="Century Gothic"/>
              <a:sym typeface="Century Gothic"/>
            </a:endParaRPr>
          </a:p>
          <a:p>
            <a:pPr indent="-304800" lvl="0" marL="457200" rtl="0" algn="l">
              <a:lnSpc>
                <a:spcPct val="115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make observations about this piece of art. They will consider how the artist felt when she was creating it, by interpreting the color, texture, patterns, and symbols. In a later slide, students will see the graph that inspired the art and students will consider how scientists communicate their ideas about climate data.</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Provide each group of 3-4 students with a copy of just the artwork. (</a:t>
            </a:r>
            <a:r>
              <a:rPr lang="en" sz="1200" u="sng">
                <a:solidFill>
                  <a:schemeClr val="hlink"/>
                </a:solidFill>
                <a:latin typeface="Century Gothic"/>
                <a:ea typeface="Century Gothic"/>
                <a:cs typeface="Century Gothic"/>
                <a:sym typeface="Century Gothic"/>
                <a:hlinkClick r:id="rId3"/>
              </a:rPr>
              <a:t>Link</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Give students a quick 3 minutes to brainstorm what they think the artist is trying to convey. Students will write their ideas on the handout under “Art inspired by climate change (Image 1)”</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do you think the artist is trying to tell you? </a:t>
            </a:r>
            <a:r>
              <a:rPr i="1" lang="en" sz="1200">
                <a:solidFill>
                  <a:srgbClr val="FF9900"/>
                </a:solidFill>
                <a:latin typeface="Century Gothic"/>
                <a:ea typeface="Century Gothic"/>
                <a:cs typeface="Century Gothic"/>
                <a:sym typeface="Century Gothic"/>
              </a:rPr>
              <a:t>Since this is the students’ first time interpreting artwork, they may not notice the trend lines embedded within. Students may focus on the overall feeling they get when looking at the artwork.</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do you think the artist felt while creating this digital art? Why do you think that?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Ask each group to share one thought they had about the artwork and the artist.</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20e862d5a3d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20e862d5a3d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Century Gothic"/>
                <a:ea typeface="Century Gothic"/>
                <a:cs typeface="Century Gothic"/>
                <a:sym typeface="Century Gothic"/>
              </a:rPr>
              <a:t>This slide is intentionally left blank.</a:t>
            </a:r>
            <a:endParaRPr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4705dd4f73_0_28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14705dd4f73_0_28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2838b0fb98_2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2838b0fb98_2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Alisa Singer founded Environmental Graphiti project and created the series The Art of Climate Change, with abstract images illustrating the science behind the critical changes impacting our planet. Environmental Graphiti® is a collection of over 75 digital paintings, each derived from a chart, graph, map, word or number representing a key fact about climate science. (</a:t>
            </a:r>
            <a:r>
              <a:rPr lang="en" sz="1200" u="sng">
                <a:solidFill>
                  <a:schemeClr val="hlink"/>
                </a:solidFill>
                <a:latin typeface="Century Gothic"/>
                <a:ea typeface="Century Gothic"/>
                <a:cs typeface="Century Gothic"/>
                <a:sym typeface="Century Gothic"/>
                <a:hlinkClick r:id="rId2"/>
              </a:rPr>
              <a:t>Environmental Graphiti</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watch the video and learn more about the artist behind the digital art. As they hear Alisa’s story, encourage students to reimagine how communicating climate data in science can be a creative outlet to convey a more personal, meaningful and powerful message to an issue that desperately needs to be addressed by a larger audience.</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107c351307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107c351307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This slide is to show students how scientists communicate and present data. While it is important to make sense of the data, art is a powerful tool to communicate about science. Like Alisa mentioned in the video, art can draw from personal experiences and relate to all people from varying backgrounds. This is important when talking about climate change, because it allows the everyday person to understand climate change without being a scientist.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b="1" lang="en" sz="1200">
                <a:solidFill>
                  <a:schemeClr val="dk1"/>
                </a:solidFill>
                <a:latin typeface="Century Gothic"/>
                <a:ea typeface="Century Gothic"/>
                <a:cs typeface="Century Gothic"/>
                <a:sym typeface="Century Gothic"/>
              </a:rPr>
              <a:t>Climate change</a:t>
            </a:r>
            <a:r>
              <a:rPr lang="en" sz="1200">
                <a:solidFill>
                  <a:schemeClr val="dk1"/>
                </a:solidFill>
                <a:latin typeface="Century Gothic"/>
                <a:ea typeface="Century Gothic"/>
                <a:cs typeface="Century Gothic"/>
                <a:sym typeface="Century Gothic"/>
              </a:rPr>
              <a:t> refers to long-term shifts in temperatures and weather patterns. (</a:t>
            </a:r>
            <a:r>
              <a:rPr lang="en" sz="1200" u="sng">
                <a:solidFill>
                  <a:schemeClr val="hlink"/>
                </a:solidFill>
                <a:latin typeface="Century Gothic"/>
                <a:ea typeface="Century Gothic"/>
                <a:cs typeface="Century Gothic"/>
                <a:sym typeface="Century Gothic"/>
                <a:hlinkClick r:id="rId2"/>
              </a:rPr>
              <a:t>UN</a:t>
            </a:r>
            <a:r>
              <a:rPr lang="en" sz="1200">
                <a:solidFill>
                  <a:schemeClr val="dk1"/>
                </a:solidFill>
                <a:latin typeface="Century Gothic"/>
                <a:ea typeface="Century Gothic"/>
                <a:cs typeface="Century Gothic"/>
                <a:sym typeface="Century Gothic"/>
              </a:rPr>
              <a:t>) This graph represents evidence of the root of </a:t>
            </a:r>
            <a:r>
              <a:rPr lang="en" sz="1200">
                <a:solidFill>
                  <a:schemeClr val="dk1"/>
                </a:solidFill>
                <a:latin typeface="Century Gothic"/>
                <a:ea typeface="Century Gothic"/>
                <a:cs typeface="Century Gothic"/>
                <a:sym typeface="Century Gothic"/>
              </a:rPr>
              <a:t>climate change: rampant increased </a:t>
            </a:r>
            <a:r>
              <a:rPr b="1" lang="en" sz="1200">
                <a:solidFill>
                  <a:schemeClr val="dk1"/>
                </a:solidFill>
                <a:latin typeface="Century Gothic"/>
                <a:ea typeface="Century Gothic"/>
                <a:cs typeface="Century Gothic"/>
                <a:sym typeface="Century Gothic"/>
              </a:rPr>
              <a:t>carbon emissions</a:t>
            </a:r>
            <a:r>
              <a:rPr lang="en" sz="1200">
                <a:solidFill>
                  <a:schemeClr val="dk1"/>
                </a:solidFill>
                <a:latin typeface="Century Gothic"/>
                <a:ea typeface="Century Gothic"/>
                <a:cs typeface="Century Gothic"/>
                <a:sym typeface="Century Gothic"/>
              </a:rPr>
              <a:t> and its effects on global surface temperatures. Students will see in a short video later how the warming of Earth affects the ocean.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If students require more support for the difference between weather and climate, visit </a:t>
            </a:r>
            <a:r>
              <a:rPr lang="en" sz="1200" u="sng">
                <a:solidFill>
                  <a:schemeClr val="hlink"/>
                </a:solidFill>
                <a:latin typeface="Century Gothic"/>
                <a:ea typeface="Century Gothic"/>
                <a:cs typeface="Century Gothic"/>
                <a:sym typeface="Century Gothic"/>
                <a:hlinkClick r:id="rId3"/>
              </a:rPr>
              <a:t>https://climatekids.nasa.gov/climate-change-meaning/</a:t>
            </a:r>
            <a:r>
              <a:rPr lang="en" sz="1200">
                <a:solidFill>
                  <a:schemeClr val="dk1"/>
                </a:solidFill>
                <a:latin typeface="Century Gothic"/>
                <a:ea typeface="Century Gothic"/>
                <a:cs typeface="Century Gothic"/>
                <a:sym typeface="Century Gothic"/>
              </a:rPr>
              <a:t> </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rgbClr val="FF0000"/>
              </a:buClr>
              <a:buSzPts val="1200"/>
              <a:buFont typeface="Century Gothic"/>
              <a:buChar char="●"/>
            </a:pPr>
            <a:r>
              <a:rPr lang="en" sz="1200">
                <a:solidFill>
                  <a:srgbClr val="FF0000"/>
                </a:solidFill>
                <a:latin typeface="Century Gothic"/>
                <a:ea typeface="Century Gothic"/>
                <a:cs typeface="Century Gothic"/>
                <a:sym typeface="Century Gothic"/>
              </a:rPr>
              <a:t>Specific scaffolding for this graph are found on the next slide.</a:t>
            </a:r>
            <a:endParaRPr sz="1200">
              <a:solidFill>
                <a:srgbClr val="FF0000"/>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Pass out the Data for Image #1 for to each group. Students will see the piece of art side-by-side with the climate science data that inspired it. Before interpreting the data, students will compare how each figure conveys information. Ask the following questions, “How do scientists communicate data about climate change? Do you think this type of communication reaches a wider audience?” They may say the information is important to understand but at first glance, the graph can seem confusing with the different axes, lines, colors, and abbreviations.</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With a partner, students will make </a:t>
            </a:r>
            <a:r>
              <a:rPr b="1" lang="en" sz="1200">
                <a:solidFill>
                  <a:schemeClr val="dk1"/>
                </a:solidFill>
                <a:latin typeface="Century Gothic"/>
                <a:ea typeface="Century Gothic"/>
                <a:cs typeface="Century Gothic"/>
                <a:sym typeface="Century Gothic"/>
              </a:rPr>
              <a:t>observations</a:t>
            </a:r>
            <a:r>
              <a:rPr lang="en" sz="1200">
                <a:solidFill>
                  <a:schemeClr val="dk1"/>
                </a:solidFill>
                <a:latin typeface="Century Gothic"/>
                <a:ea typeface="Century Gothic"/>
                <a:cs typeface="Century Gothic"/>
                <a:sym typeface="Century Gothic"/>
              </a:rPr>
              <a:t> about the graph. Students can fill in the title of the art, “Relationship between Emissions Levels and Temperature Rise” and write their observations (under “What I notice”) on the student handout. Students may observe: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X-axis = Cumulative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emissions since the 1850s (in Gigatonnes of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Y-axis = Temperature anomaly in Celsius</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Various SSP values → Future cumulative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emissions differ across scenarios and determine how much warming the Earth will experience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can then </a:t>
            </a:r>
            <a:r>
              <a:rPr b="1" lang="en" sz="1200">
                <a:solidFill>
                  <a:schemeClr val="dk1"/>
                </a:solidFill>
                <a:latin typeface="Century Gothic"/>
                <a:ea typeface="Century Gothic"/>
                <a:cs typeface="Century Gothic"/>
                <a:sym typeface="Century Gothic"/>
              </a:rPr>
              <a:t>interpret</a:t>
            </a:r>
            <a:r>
              <a:rPr lang="en" sz="1200">
                <a:solidFill>
                  <a:schemeClr val="dk1"/>
                </a:solidFill>
                <a:latin typeface="Century Gothic"/>
                <a:ea typeface="Century Gothic"/>
                <a:cs typeface="Century Gothic"/>
                <a:sym typeface="Century Gothic"/>
              </a:rPr>
              <a:t> the graph. Pose the following questions to check for understanding. Students will answer the questions on the handout.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is the graph telling us about the relationship between temperature and carbon emissions? </a:t>
            </a:r>
            <a:r>
              <a:rPr i="1" lang="en" sz="1200">
                <a:solidFill>
                  <a:srgbClr val="FF9900"/>
                </a:solidFill>
                <a:latin typeface="Century Gothic"/>
                <a:ea typeface="Century Gothic"/>
                <a:cs typeface="Century Gothic"/>
                <a:sym typeface="Century Gothic"/>
              </a:rPr>
              <a:t>Historical increases in global surface temperatures correlate directly with increases in carbon emissions in the post-industrial age.</a:t>
            </a:r>
            <a:endParaRPr i="1" sz="1200">
              <a:solidFill>
                <a:srgbClr val="FF9900"/>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Why do you think this relationship is important? </a:t>
            </a:r>
            <a:r>
              <a:rPr i="1" lang="en" sz="1200">
                <a:solidFill>
                  <a:srgbClr val="FF9900"/>
                </a:solidFill>
                <a:latin typeface="Century Gothic"/>
                <a:ea typeface="Century Gothic"/>
                <a:cs typeface="Century Gothic"/>
                <a:sym typeface="Century Gothic"/>
              </a:rPr>
              <a:t>This relationship allows scientists to predict future temperature increases, which impacts the decisions of policymakers, individuals, businesses, etc.</a:t>
            </a:r>
            <a:endParaRPr i="1" sz="1200">
              <a:solidFill>
                <a:srgbClr val="FF9900"/>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SSP values stand for “Shared Socioeconomic Pathway”, which show projections into the future. Why are there various SSP pathways? What dictates those patterns? </a:t>
            </a:r>
            <a:r>
              <a:rPr i="1" lang="en" sz="1200">
                <a:solidFill>
                  <a:srgbClr val="FF9900"/>
                </a:solidFill>
                <a:latin typeface="Century Gothic"/>
                <a:ea typeface="Century Gothic"/>
                <a:cs typeface="Century Gothic"/>
                <a:sym typeface="Century Gothic"/>
              </a:rPr>
              <a:t>The amount of global warming that will be experienced by the planet will depend on how quickly humans curb CO</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 emissions. They are dictated by how much CO</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 is emitted, as well as other socioeconomic factors such as population, urban density, education, land use and wealth.</a:t>
            </a:r>
            <a:endParaRPr i="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build a shared understanding of climate change and fill in the student handout. Students will share their ideas with a partner before the teacher facilitates a whole-class discussion.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is the graph evidence of climate change? </a:t>
            </a:r>
            <a:r>
              <a:rPr i="1" lang="en" sz="1200">
                <a:solidFill>
                  <a:srgbClr val="FF9900"/>
                </a:solidFill>
                <a:latin typeface="Century Gothic"/>
                <a:ea typeface="Century Gothic"/>
                <a:cs typeface="Century Gothic"/>
                <a:sym typeface="Century Gothic"/>
              </a:rPr>
              <a:t>It is showing global temperatures increasing over a long period of time (with projections into the future).</a:t>
            </a:r>
            <a:endParaRPr i="1" sz="1200">
              <a:solidFill>
                <a:srgbClr val="FF9900"/>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is climate change in your own words? </a:t>
            </a:r>
            <a:r>
              <a:rPr i="1" lang="en" sz="1200">
                <a:solidFill>
                  <a:srgbClr val="FF9900"/>
                </a:solidFill>
                <a:latin typeface="Century Gothic"/>
                <a:ea typeface="Century Gothic"/>
                <a:cs typeface="Century Gothic"/>
                <a:sym typeface="Century Gothic"/>
              </a:rPr>
              <a:t>Climate change refers to the changes in global temperature over time due to the amount of CO</a:t>
            </a:r>
            <a:r>
              <a:rPr baseline="-25000" i="1" lang="en" sz="1200">
                <a:solidFill>
                  <a:srgbClr val="FF9900"/>
                </a:solidFill>
                <a:latin typeface="Century Gothic"/>
                <a:ea typeface="Century Gothic"/>
                <a:cs typeface="Century Gothic"/>
                <a:sym typeface="Century Gothic"/>
              </a:rPr>
              <a:t>2</a:t>
            </a:r>
            <a:r>
              <a:rPr i="1" lang="en" sz="1200">
                <a:solidFill>
                  <a:srgbClr val="FF9900"/>
                </a:solidFill>
                <a:latin typeface="Century Gothic"/>
                <a:ea typeface="Century Gothic"/>
                <a:cs typeface="Century Gothic"/>
                <a:sym typeface="Century Gothic"/>
              </a:rPr>
              <a:t> emissions, it is impacted not just by the emissions but changes in socioeconomic changes across communities.</a:t>
            </a:r>
            <a:endParaRPr i="1" sz="1200">
              <a:solidFill>
                <a:srgbClr val="FF9900"/>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make connections back to ocean art. Pose the following question to elicit student ideas:</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Now that you know the science behind the art, how do you think the artist felt while creating this digital art? Why?</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does this information relate to the ocean?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does the ocean interact with the atmosphere?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How will rising global temperatures affect the ocean?</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0a28061fe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0a28061fe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entury Gothic"/>
                <a:ea typeface="Century Gothic"/>
                <a:cs typeface="Century Gothic"/>
                <a:sym typeface="Century Gothic"/>
              </a:rPr>
              <a:t>Further support for reading this graph:</a:t>
            </a:r>
            <a:endParaRPr>
              <a:latin typeface="Century Gothic"/>
              <a:ea typeface="Century Gothic"/>
              <a:cs typeface="Century Gothic"/>
              <a:sym typeface="Century Gothic"/>
            </a:endParaRPr>
          </a:p>
          <a:p>
            <a:pPr indent="-298450" lvl="0" marL="457200" rtl="0" algn="l">
              <a:spcBef>
                <a:spcPts val="0"/>
              </a:spcBef>
              <a:spcAft>
                <a:spcPts val="0"/>
              </a:spcAft>
              <a:buSzPts val="1100"/>
              <a:buFont typeface="Century Gothic"/>
              <a:buAutoNum type="arabicPeriod"/>
            </a:pPr>
            <a:r>
              <a:rPr lang="en">
                <a:latin typeface="Century Gothic"/>
                <a:ea typeface="Century Gothic"/>
                <a:cs typeface="Century Gothic"/>
                <a:sym typeface="Century Gothic"/>
              </a:rPr>
              <a:t>Ask students to identify terms and patterns they are </a:t>
            </a:r>
            <a:r>
              <a:rPr b="1" lang="en">
                <a:latin typeface="Century Gothic"/>
                <a:ea typeface="Century Gothic"/>
                <a:cs typeface="Century Gothic"/>
                <a:sym typeface="Century Gothic"/>
              </a:rPr>
              <a:t>familiar </a:t>
            </a:r>
            <a:r>
              <a:rPr lang="en">
                <a:latin typeface="Century Gothic"/>
                <a:ea typeface="Century Gothic"/>
                <a:cs typeface="Century Gothic"/>
                <a:sym typeface="Century Gothic"/>
              </a:rPr>
              <a:t>with. Clarify the X and Y axes of the top graph and mention the bottom bars below the graph is an extension of the graph above it. Students may mention they are familiar with:</a:t>
            </a:r>
            <a:endParaRPr>
              <a:latin typeface="Century Gothic"/>
              <a:ea typeface="Century Gothic"/>
              <a:cs typeface="Century Gothic"/>
              <a:sym typeface="Century Gothic"/>
            </a:endParaRPr>
          </a:p>
          <a:p>
            <a:pPr indent="-298450" lvl="1" marL="914400" rtl="0" algn="l">
              <a:spcBef>
                <a:spcPts val="0"/>
              </a:spcBef>
              <a:spcAft>
                <a:spcPts val="0"/>
              </a:spcAft>
              <a:buSzPts val="1100"/>
              <a:buFont typeface="Century Gothic"/>
              <a:buAutoNum type="alphaLcPeriod"/>
            </a:pPr>
            <a:r>
              <a:rPr lang="en">
                <a:latin typeface="Century Gothic"/>
                <a:ea typeface="Century Gothic"/>
                <a:cs typeface="Century Gothic"/>
                <a:sym typeface="Century Gothic"/>
              </a:rPr>
              <a:t>The terms CO2 emissions and global warming</a:t>
            </a:r>
            <a:endParaRPr>
              <a:latin typeface="Century Gothic"/>
              <a:ea typeface="Century Gothic"/>
              <a:cs typeface="Century Gothic"/>
              <a:sym typeface="Century Gothic"/>
            </a:endParaRPr>
          </a:p>
          <a:p>
            <a:pPr indent="-298450" lvl="1" marL="914400" rtl="0" algn="l">
              <a:spcBef>
                <a:spcPts val="0"/>
              </a:spcBef>
              <a:spcAft>
                <a:spcPts val="0"/>
              </a:spcAft>
              <a:buSzPts val="1100"/>
              <a:buFont typeface="Century Gothic"/>
              <a:buAutoNum type="alphaLcPeriod"/>
            </a:pPr>
            <a:r>
              <a:rPr lang="en">
                <a:latin typeface="Century Gothic"/>
                <a:ea typeface="Century Gothic"/>
                <a:cs typeface="Century Gothic"/>
                <a:sym typeface="Century Gothic"/>
              </a:rPr>
              <a:t>The direct relationship between CO2 and temperature</a:t>
            </a:r>
            <a:endParaRPr>
              <a:latin typeface="Century Gothic"/>
              <a:ea typeface="Century Gothic"/>
              <a:cs typeface="Century Gothic"/>
              <a:sym typeface="Century Gothic"/>
            </a:endParaRPr>
          </a:p>
          <a:p>
            <a:pPr indent="-298450" lvl="0" marL="457200" rtl="0" algn="l">
              <a:spcBef>
                <a:spcPts val="0"/>
              </a:spcBef>
              <a:spcAft>
                <a:spcPts val="0"/>
              </a:spcAft>
              <a:buSzPts val="1100"/>
              <a:buFont typeface="Century Gothic"/>
              <a:buAutoNum type="arabicPeriod"/>
            </a:pPr>
            <a:r>
              <a:rPr lang="en">
                <a:latin typeface="Century Gothic"/>
                <a:ea typeface="Century Gothic"/>
                <a:cs typeface="Century Gothic"/>
                <a:sym typeface="Century Gothic"/>
              </a:rPr>
              <a:t>Ask students to identify parts of the graph they are </a:t>
            </a:r>
            <a:r>
              <a:rPr b="1" lang="en">
                <a:latin typeface="Century Gothic"/>
                <a:ea typeface="Century Gothic"/>
                <a:cs typeface="Century Gothic"/>
                <a:sym typeface="Century Gothic"/>
              </a:rPr>
              <a:t>unfamiliar </a:t>
            </a:r>
            <a:r>
              <a:rPr lang="en">
                <a:latin typeface="Century Gothic"/>
                <a:ea typeface="Century Gothic"/>
                <a:cs typeface="Century Gothic"/>
                <a:sym typeface="Century Gothic"/>
              </a:rPr>
              <a:t>with or have questions on. Students may mention:</a:t>
            </a:r>
            <a:endParaRPr>
              <a:latin typeface="Century Gothic"/>
              <a:ea typeface="Century Gothic"/>
              <a:cs typeface="Century Gothic"/>
              <a:sym typeface="Century Gothic"/>
            </a:endParaRPr>
          </a:p>
          <a:p>
            <a:pPr indent="-298450" lvl="1" marL="914400" rtl="0" algn="l">
              <a:spcBef>
                <a:spcPts val="0"/>
              </a:spcBef>
              <a:spcAft>
                <a:spcPts val="0"/>
              </a:spcAft>
              <a:buSzPts val="1100"/>
              <a:buFont typeface="Century Gothic"/>
              <a:buAutoNum type="alphaLcPeriod"/>
            </a:pPr>
            <a:r>
              <a:rPr lang="en">
                <a:latin typeface="Century Gothic"/>
                <a:ea typeface="Century Gothic"/>
                <a:cs typeface="Century Gothic"/>
                <a:sym typeface="Century Gothic"/>
              </a:rPr>
              <a:t>The temperature only increases by 0.5 degrees Celsius and it also goes into the negatives</a:t>
            </a:r>
            <a:endParaRPr>
              <a:latin typeface="Century Gothic"/>
              <a:ea typeface="Century Gothic"/>
              <a:cs typeface="Century Gothic"/>
              <a:sym typeface="Century Gothic"/>
            </a:endParaRPr>
          </a:p>
          <a:p>
            <a:pPr indent="-298450" lvl="2" marL="1371600" rtl="0" algn="l">
              <a:spcBef>
                <a:spcPts val="0"/>
              </a:spcBef>
              <a:spcAft>
                <a:spcPts val="0"/>
              </a:spcAft>
              <a:buSzPts val="1100"/>
              <a:buAutoNum type="romanLcPeriod"/>
            </a:pPr>
            <a:r>
              <a:rPr lang="en">
                <a:latin typeface="Century Gothic"/>
                <a:ea typeface="Century Gothic"/>
                <a:cs typeface="Century Gothic"/>
                <a:sym typeface="Century Gothic"/>
              </a:rPr>
              <a:t>In this case, review how to </a:t>
            </a:r>
            <a:r>
              <a:rPr lang="en" sz="1200">
                <a:solidFill>
                  <a:schemeClr val="dk1"/>
                </a:solidFill>
                <a:latin typeface="Century Gothic"/>
                <a:ea typeface="Century Gothic"/>
                <a:cs typeface="Century Gothic"/>
                <a:sym typeface="Century Gothic"/>
              </a:rPr>
              <a:t>r</a:t>
            </a:r>
            <a:r>
              <a:rPr lang="en" sz="1200">
                <a:solidFill>
                  <a:schemeClr val="dk1"/>
                </a:solidFill>
                <a:latin typeface="Century Gothic"/>
                <a:ea typeface="Century Gothic"/>
                <a:cs typeface="Century Gothic"/>
                <a:sym typeface="Century Gothic"/>
              </a:rPr>
              <a:t>ead temperature </a:t>
            </a:r>
            <a:r>
              <a:rPr b="1" lang="en" sz="1200">
                <a:solidFill>
                  <a:schemeClr val="dk1"/>
                </a:solidFill>
                <a:latin typeface="Century Gothic"/>
                <a:ea typeface="Century Gothic"/>
                <a:cs typeface="Century Gothic"/>
                <a:sym typeface="Century Gothic"/>
              </a:rPr>
              <a:t>anomalies</a:t>
            </a:r>
            <a:r>
              <a:rPr lang="en" sz="1200">
                <a:solidFill>
                  <a:schemeClr val="dk1"/>
                </a:solidFill>
                <a:latin typeface="Century Gothic"/>
                <a:ea typeface="Century Gothic"/>
                <a:cs typeface="Century Gothic"/>
                <a:sym typeface="Century Gothic"/>
              </a:rPr>
              <a:t> (Y-axis): The anomaly, or baseline, temperature is typically computed by averaging 30 or more years of temperature data. A positive anomaly indicates the observed temperature was warmer than the baseline, while a negative anomaly indicates the observed temperature was cooler than the baseline (</a:t>
            </a:r>
            <a:r>
              <a:rPr lang="en" sz="1200" u="sng">
                <a:solidFill>
                  <a:schemeClr val="hlink"/>
                </a:solidFill>
                <a:latin typeface="Century Gothic"/>
                <a:ea typeface="Century Gothic"/>
                <a:cs typeface="Century Gothic"/>
                <a:sym typeface="Century Gothic"/>
                <a:hlinkClick r:id="rId2"/>
              </a:rPr>
              <a:t>NOAA</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298450" lvl="1" marL="914400" rtl="0" algn="l">
              <a:spcBef>
                <a:spcPts val="0"/>
              </a:spcBef>
              <a:spcAft>
                <a:spcPts val="0"/>
              </a:spcAft>
              <a:buSzPts val="1100"/>
              <a:buFont typeface="Century Gothic"/>
              <a:buAutoNum type="alphaLcPeriod"/>
            </a:pPr>
            <a:r>
              <a:rPr lang="en">
                <a:latin typeface="Century Gothic"/>
                <a:ea typeface="Century Gothic"/>
                <a:cs typeface="Century Gothic"/>
                <a:sym typeface="Century Gothic"/>
              </a:rPr>
              <a:t>What “</a:t>
            </a:r>
            <a:r>
              <a:rPr b="1" lang="en">
                <a:latin typeface="Century Gothic"/>
                <a:ea typeface="Century Gothic"/>
                <a:cs typeface="Century Gothic"/>
                <a:sym typeface="Century Gothic"/>
              </a:rPr>
              <a:t>GtCO2</a:t>
            </a:r>
            <a:r>
              <a:rPr lang="en">
                <a:latin typeface="Century Gothic"/>
                <a:ea typeface="Century Gothic"/>
                <a:cs typeface="Century Gothic"/>
                <a:sym typeface="Century Gothic"/>
              </a:rPr>
              <a:t>” represents</a:t>
            </a:r>
            <a:endParaRPr>
              <a:latin typeface="Century Gothic"/>
              <a:ea typeface="Century Gothic"/>
              <a:cs typeface="Century Gothic"/>
              <a:sym typeface="Century Gothic"/>
            </a:endParaRPr>
          </a:p>
          <a:p>
            <a:pPr indent="-304800" lvl="2" marL="1371600" rtl="0" algn="l">
              <a:spcBef>
                <a:spcPts val="0"/>
              </a:spcBef>
              <a:spcAft>
                <a:spcPts val="0"/>
              </a:spcAft>
              <a:buClr>
                <a:schemeClr val="dk1"/>
              </a:buClr>
              <a:buSzPts val="1200"/>
              <a:buFont typeface="Century Gothic"/>
              <a:buAutoNum type="romanLcPeriod"/>
            </a:pPr>
            <a:r>
              <a:rPr lang="en" sz="1200">
                <a:solidFill>
                  <a:schemeClr val="dk1"/>
                </a:solidFill>
                <a:latin typeface="Century Gothic"/>
                <a:ea typeface="Century Gothic"/>
                <a:cs typeface="Century Gothic"/>
                <a:sym typeface="Century Gothic"/>
              </a:rPr>
              <a:t>X-axis = Cumulative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emissions since the 1850s (in Gigatonnes of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a:t>
            </a:r>
            <a:endParaRPr>
              <a:latin typeface="Century Gothic"/>
              <a:ea typeface="Century Gothic"/>
              <a:cs typeface="Century Gothic"/>
              <a:sym typeface="Century Gothic"/>
            </a:endParaRPr>
          </a:p>
          <a:p>
            <a:pPr indent="-298450" lvl="1" marL="914400" rtl="0" algn="l">
              <a:spcBef>
                <a:spcPts val="0"/>
              </a:spcBef>
              <a:spcAft>
                <a:spcPts val="0"/>
              </a:spcAft>
              <a:buSzPts val="1100"/>
              <a:buFont typeface="Century Gothic"/>
              <a:buAutoNum type="alphaLcPeriod"/>
            </a:pPr>
            <a:r>
              <a:rPr lang="en">
                <a:latin typeface="Century Gothic"/>
                <a:ea typeface="Century Gothic"/>
                <a:cs typeface="Century Gothic"/>
                <a:sym typeface="Century Gothic"/>
              </a:rPr>
              <a:t>What are</a:t>
            </a:r>
            <a:r>
              <a:rPr b="1" lang="en">
                <a:latin typeface="Century Gothic"/>
                <a:ea typeface="Century Gothic"/>
                <a:cs typeface="Century Gothic"/>
                <a:sym typeface="Century Gothic"/>
              </a:rPr>
              <a:t> SSP values</a:t>
            </a:r>
            <a:r>
              <a:rPr lang="en">
                <a:latin typeface="Century Gothic"/>
                <a:ea typeface="Century Gothic"/>
                <a:cs typeface="Century Gothic"/>
                <a:sym typeface="Century Gothic"/>
              </a:rPr>
              <a:t>?</a:t>
            </a:r>
            <a:endParaRPr>
              <a:latin typeface="Century Gothic"/>
              <a:ea typeface="Century Gothic"/>
              <a:cs typeface="Century Gothic"/>
              <a:sym typeface="Century Gothic"/>
            </a:endParaRPr>
          </a:p>
          <a:p>
            <a:pPr indent="-304800" lvl="2" marL="1371600" rtl="0" algn="l">
              <a:spcBef>
                <a:spcPts val="0"/>
              </a:spcBef>
              <a:spcAft>
                <a:spcPts val="0"/>
              </a:spcAft>
              <a:buClr>
                <a:schemeClr val="dk1"/>
              </a:buClr>
              <a:buSzPts val="1200"/>
              <a:buFont typeface="Century Gothic"/>
              <a:buAutoNum type="romanLcPeriod"/>
            </a:pPr>
            <a:r>
              <a:rPr lang="en" sz="1200">
                <a:solidFill>
                  <a:schemeClr val="dk1"/>
                </a:solidFill>
                <a:latin typeface="Century Gothic"/>
                <a:ea typeface="Century Gothic"/>
                <a:cs typeface="Century Gothic"/>
                <a:sym typeface="Century Gothic"/>
              </a:rPr>
              <a:t>The graph shows the correlation between increased global surface temperatures and carbon emissions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over time. The</a:t>
            </a:r>
            <a:r>
              <a:rPr b="1" lang="en" sz="1200">
                <a:solidFill>
                  <a:schemeClr val="dk1"/>
                </a:solidFill>
                <a:latin typeface="Century Gothic"/>
                <a:ea typeface="Century Gothic"/>
                <a:cs typeface="Century Gothic"/>
                <a:sym typeface="Century Gothic"/>
              </a:rPr>
              <a:t> SSP values</a:t>
            </a:r>
            <a:r>
              <a:rPr lang="en" sz="1200">
                <a:solidFill>
                  <a:schemeClr val="dk1"/>
                </a:solidFill>
                <a:latin typeface="Century Gothic"/>
                <a:ea typeface="Century Gothic"/>
                <a:cs typeface="Century Gothic"/>
                <a:sym typeface="Century Gothic"/>
              </a:rPr>
              <a:t> are projections of warming in the future, based on various scenarios. SSP stands for “</a:t>
            </a:r>
            <a:r>
              <a:rPr b="1" lang="en" sz="1200">
                <a:solidFill>
                  <a:schemeClr val="dk1"/>
                </a:solidFill>
                <a:latin typeface="Century Gothic"/>
                <a:ea typeface="Century Gothic"/>
                <a:cs typeface="Century Gothic"/>
                <a:sym typeface="Century Gothic"/>
              </a:rPr>
              <a:t>Shared Socioeconomic Pathway</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304800" lvl="3" marL="1828800" rtl="0" algn="l">
              <a:spcBef>
                <a:spcPts val="0"/>
              </a:spcBef>
              <a:spcAft>
                <a:spcPts val="0"/>
              </a:spcAft>
              <a:buClr>
                <a:schemeClr val="dk1"/>
              </a:buClr>
              <a:buSzPts val="1200"/>
              <a:buFont typeface="Century Gothic"/>
              <a:buAutoNum type="arabicPeriod"/>
            </a:pPr>
            <a:r>
              <a:rPr lang="en" sz="1200">
                <a:solidFill>
                  <a:schemeClr val="dk1"/>
                </a:solidFill>
                <a:latin typeface="Century Gothic"/>
                <a:ea typeface="Century Gothic"/>
                <a:cs typeface="Century Gothic"/>
                <a:sym typeface="Century Gothic"/>
              </a:rPr>
              <a:t>The scenarios are the result of complex calculations that depend on how quickly humans curb greenhouse gas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emissions, as well as socioeconomic changes in global communities.</a:t>
            </a:r>
            <a:endParaRPr sz="1200">
              <a:solidFill>
                <a:schemeClr val="dk1"/>
              </a:solidFill>
              <a:latin typeface="Century Gothic"/>
              <a:ea typeface="Century Gothic"/>
              <a:cs typeface="Century Gothic"/>
              <a:sym typeface="Century Gothic"/>
            </a:endParaRPr>
          </a:p>
          <a:p>
            <a:pPr indent="-304800" lvl="3" marL="1828800" rtl="0" algn="l">
              <a:spcBef>
                <a:spcPts val="0"/>
              </a:spcBef>
              <a:spcAft>
                <a:spcPts val="0"/>
              </a:spcAft>
              <a:buClr>
                <a:schemeClr val="dk1"/>
              </a:buClr>
              <a:buSzPts val="1200"/>
              <a:buFont typeface="Century Gothic"/>
              <a:buAutoNum type="arabicPeriod"/>
            </a:pPr>
            <a:r>
              <a:rPr b="1" lang="en" sz="1200">
                <a:solidFill>
                  <a:srgbClr val="4A86E8"/>
                </a:solidFill>
                <a:latin typeface="Century Gothic"/>
                <a:ea typeface="Century Gothic"/>
                <a:cs typeface="Century Gothic"/>
                <a:sym typeface="Century Gothic"/>
              </a:rPr>
              <a:t>Opportunity for an extension:</a:t>
            </a:r>
            <a:r>
              <a:rPr lang="en" sz="1200">
                <a:solidFill>
                  <a:schemeClr val="dk1"/>
                </a:solidFill>
                <a:latin typeface="Century Gothic"/>
                <a:ea typeface="Century Gothic"/>
                <a:cs typeface="Century Gothic"/>
                <a:sym typeface="Century Gothic"/>
              </a:rPr>
              <a:t> you may dive deeper into socioeconomic changes by providing examples. These changes may include: population, urban density, education, land use and wealth. For example, SSP1-1.9 is the IPCC’s most optimistic scenario. This describes a world where global CO</a:t>
            </a:r>
            <a:r>
              <a:rPr baseline="-25000" lang="en" sz="1200">
                <a:solidFill>
                  <a:schemeClr val="dk1"/>
                </a:solidFill>
                <a:latin typeface="Century Gothic"/>
                <a:ea typeface="Century Gothic"/>
                <a:cs typeface="Century Gothic"/>
                <a:sym typeface="Century Gothic"/>
              </a:rPr>
              <a:t>2</a:t>
            </a:r>
            <a:r>
              <a:rPr lang="en" sz="1200">
                <a:solidFill>
                  <a:schemeClr val="dk1"/>
                </a:solidFill>
                <a:latin typeface="Century Gothic"/>
                <a:ea typeface="Century Gothic"/>
                <a:cs typeface="Century Gothic"/>
                <a:sym typeface="Century Gothic"/>
              </a:rPr>
              <a:t> emissions are cut to net zero around 2050. Societies switch to more sustainable practices, investments in education and health increase, and. inequality falls. The world has avoided the worst impacts of climate change. (</a:t>
            </a:r>
            <a:r>
              <a:rPr lang="en" sz="1200" u="sng">
                <a:solidFill>
                  <a:schemeClr val="hlink"/>
                </a:solidFill>
                <a:latin typeface="Century Gothic"/>
                <a:ea typeface="Century Gothic"/>
                <a:cs typeface="Century Gothic"/>
                <a:sym typeface="Century Gothic"/>
                <a:hlinkClick r:id="rId3"/>
              </a:rPr>
              <a:t>Reuters</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AutoNum type="arabicPeriod"/>
            </a:pPr>
            <a:r>
              <a:rPr lang="en" sz="1200">
                <a:solidFill>
                  <a:schemeClr val="dk1"/>
                </a:solidFill>
                <a:latin typeface="Century Gothic"/>
                <a:ea typeface="Century Gothic"/>
                <a:cs typeface="Century Gothic"/>
                <a:sym typeface="Century Gothic"/>
              </a:rPr>
              <a:t>Supporting students in making connections between the top graph and the bottom graph:</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AutoNum type="alphaLcPeriod"/>
            </a:pPr>
            <a:r>
              <a:rPr lang="en" sz="1200">
                <a:solidFill>
                  <a:schemeClr val="dk1"/>
                </a:solidFill>
                <a:latin typeface="Century Gothic"/>
                <a:ea typeface="Century Gothic"/>
                <a:cs typeface="Century Gothic"/>
                <a:sym typeface="Century Gothic"/>
              </a:rPr>
              <a:t>The gray shaded region represents the historical CO2 emissions between 1850 and 2019. The colored regions represent SSP projected pathways. The color coded bars beneath the graph show a visual representation comparing the amount of CO2 emissions in that pathway to the historical data. This is related to the top graph because the lines represent how much the Earth is warming in that project year based on carbon emissions. Essentially, there will be increase warming, but the rate in which the Earth warms is based on the SSP pathway.</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2838b0fb98_2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2838b0fb98_2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Century Gothic"/>
                <a:ea typeface="Century Gothic"/>
                <a:cs typeface="Century Gothic"/>
                <a:sym typeface="Century Gothic"/>
              </a:rPr>
              <a:t>Teacher Background:</a:t>
            </a:r>
            <a:endParaRPr b="1"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As Earth warms, the ocean reacts in multiple ways: it absorbs heat as well as carbon dioxide. Due to these tendencies of the ocean, the ocean plays an incredible role in regulating Earth’s weather and climate. </a:t>
            </a:r>
            <a:r>
              <a:rPr lang="en" sz="1200">
                <a:solidFill>
                  <a:schemeClr val="dk1"/>
                </a:solidFill>
                <a:latin typeface="Century Gothic"/>
                <a:ea typeface="Century Gothic"/>
                <a:cs typeface="Century Gothic"/>
                <a:sym typeface="Century Gothic"/>
              </a:rPr>
              <a:t>Consider the ocean as the beating heart of Earth. Just as a heart circulates blood and regulates the body’s temperature, the ocean regulates climate through the </a:t>
            </a:r>
            <a:r>
              <a:rPr lang="en" sz="1200">
                <a:solidFill>
                  <a:schemeClr val="dk1"/>
                </a:solidFill>
                <a:latin typeface="Century Gothic"/>
                <a:ea typeface="Century Gothic"/>
                <a:cs typeface="Century Gothic"/>
                <a:sym typeface="Century Gothic"/>
              </a:rPr>
              <a:t>circulation of heat, moisture, and carbon,</a:t>
            </a:r>
            <a:r>
              <a:rPr lang="en" sz="1200">
                <a:solidFill>
                  <a:schemeClr val="dk1"/>
                </a:solidFill>
                <a:latin typeface="Century Gothic"/>
                <a:ea typeface="Century Gothic"/>
                <a:cs typeface="Century Gothic"/>
                <a:sym typeface="Century Gothic"/>
              </a:rPr>
              <a:t> throughout Earth’s system. (</a:t>
            </a:r>
            <a:r>
              <a:rPr lang="en" sz="1200" u="sng">
                <a:solidFill>
                  <a:schemeClr val="hlink"/>
                </a:solidFill>
                <a:latin typeface="Century Gothic"/>
                <a:ea typeface="Century Gothic"/>
                <a:cs typeface="Century Gothic"/>
                <a:sym typeface="Century Gothic"/>
                <a:hlinkClick r:id="rId2"/>
              </a:rPr>
              <a:t>NNOCCI Climate’s </a:t>
            </a:r>
            <a:r>
              <a:rPr lang="en" sz="1200" u="sng">
                <a:solidFill>
                  <a:schemeClr val="hlink"/>
                </a:solidFill>
                <a:latin typeface="Century Gothic"/>
                <a:ea typeface="Century Gothic"/>
                <a:cs typeface="Century Gothic"/>
                <a:sym typeface="Century Gothic"/>
                <a:hlinkClick r:id="rId3"/>
              </a:rPr>
              <a:t>Heart</a:t>
            </a:r>
            <a:r>
              <a:rPr lang="en" sz="1200">
                <a:solidFill>
                  <a:schemeClr val="dk1"/>
                </a:solidFill>
                <a:latin typeface="Century Gothic"/>
                <a:ea typeface="Century Gothic"/>
                <a:cs typeface="Century Gothic"/>
                <a:sym typeface="Century Gothic"/>
              </a:rPr>
              <a:t>)</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2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1200">
                <a:solidFill>
                  <a:schemeClr val="dk1"/>
                </a:solidFill>
                <a:latin typeface="Century Gothic"/>
                <a:ea typeface="Century Gothic"/>
                <a:cs typeface="Century Gothic"/>
                <a:sym typeface="Century Gothic"/>
              </a:rPr>
              <a:t>Teacher Guidance:</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Given the data from the previous slide, students will consider the investigative phenomenon question: “How does the ocean serve as climate’s heart and what are the ways that we can advocate for the health of the ocean?”</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Students will talk in pairs about the following guiding questions. They can also List, Write, or Draw their ideas on the student handout.</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thoughts comes to mind when reading this question?</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is climate? What is the ocean’s role in climate?</a:t>
            </a:r>
            <a:endParaRPr sz="1200">
              <a:solidFill>
                <a:schemeClr val="dk1"/>
              </a:solidFill>
              <a:latin typeface="Century Gothic"/>
              <a:ea typeface="Century Gothic"/>
              <a:cs typeface="Century Gothic"/>
              <a:sym typeface="Century Gothic"/>
            </a:endParaRPr>
          </a:p>
          <a:p>
            <a:pPr indent="-304800" lvl="1" marL="9144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What does it mean to be the “heart” of a system? How could the ocean be like a “heart” for Earth?</a:t>
            </a:r>
            <a:endParaRPr sz="1200">
              <a:solidFill>
                <a:schemeClr val="dk1"/>
              </a:solidFill>
              <a:latin typeface="Century Gothic"/>
              <a:ea typeface="Century Gothic"/>
              <a:cs typeface="Century Gothic"/>
              <a:sym typeface="Century Gothic"/>
            </a:endParaRPr>
          </a:p>
          <a:p>
            <a:pPr indent="-304800" lvl="0" marL="457200" rtl="0" algn="l">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See </a:t>
            </a:r>
            <a:r>
              <a:rPr lang="en" sz="1200" u="sng">
                <a:solidFill>
                  <a:schemeClr val="hlink"/>
                </a:solidFill>
                <a:latin typeface="Century Gothic"/>
                <a:ea typeface="Century Gothic"/>
                <a:cs typeface="Century Gothic"/>
                <a:sym typeface="Century Gothic"/>
                <a:hlinkClick r:id="rId4"/>
              </a:rPr>
              <a:t>Teacher Discourse and Talk Moves</a:t>
            </a:r>
            <a:r>
              <a:rPr lang="en" sz="1200">
                <a:solidFill>
                  <a:schemeClr val="dk1"/>
                </a:solidFill>
                <a:latin typeface="Century Gothic"/>
                <a:ea typeface="Century Gothic"/>
                <a:cs typeface="Century Gothic"/>
                <a:sym typeface="Century Gothic"/>
              </a:rPr>
              <a:t> for more ways to facilitate conversations and clarify what students might be sharing.</a:t>
            </a:r>
            <a:endParaRPr sz="1200">
              <a:solidFill>
                <a:schemeClr val="dk1"/>
              </a:solidFill>
              <a:latin typeface="Century Gothic"/>
              <a:ea typeface="Century Gothic"/>
              <a:cs typeface="Century Gothic"/>
              <a:sym typeface="Century Gothic"/>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3.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 Id="rId6"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mt="60000"/>
          </a:blip>
          <a:srcRect b="9697" l="0" r="4479" t="9689"/>
          <a:stretch/>
        </p:blipFill>
        <p:spPr>
          <a:xfrm>
            <a:off x="0" y="0"/>
            <a:ext cx="9144003" cy="5143501"/>
          </a:xfrm>
          <a:prstGeom prst="rect">
            <a:avLst/>
          </a:prstGeom>
          <a:noFill/>
          <a:ln>
            <a:noFill/>
          </a:ln>
        </p:spPr>
      </p:pic>
      <p:sp>
        <p:nvSpPr>
          <p:cNvPr id="10" name="Google Shape;10;p2"/>
          <p:cNvSpPr txBox="1"/>
          <p:nvPr>
            <p:ph type="ctrTitle"/>
          </p:nvPr>
        </p:nvSpPr>
        <p:spPr>
          <a:xfrm>
            <a:off x="713225" y="615700"/>
            <a:ext cx="6809100" cy="1945200"/>
          </a:xfrm>
          <a:prstGeom prst="rect">
            <a:avLst/>
          </a:prstGeom>
        </p:spPr>
        <p:txBody>
          <a:bodyPr anchorCtr="0" anchor="ctr" bIns="91425" lIns="91425" spcFirstLastPara="1" rIns="91425" wrap="square" tIns="91425">
            <a:noAutofit/>
          </a:bodyPr>
          <a:lstStyle>
            <a:lvl1pPr lvl="0" algn="l">
              <a:lnSpc>
                <a:spcPct val="9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713225" y="2954788"/>
            <a:ext cx="4528800" cy="443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 name="Shape 58"/>
        <p:cNvGrpSpPr/>
        <p:nvPr/>
      </p:nvGrpSpPr>
      <p:grpSpPr>
        <a:xfrm>
          <a:off x="0" y="0"/>
          <a:ext cx="0" cy="0"/>
          <a:chOff x="0" y="0"/>
          <a:chExt cx="0" cy="0"/>
        </a:xfrm>
      </p:grpSpPr>
      <p:pic>
        <p:nvPicPr>
          <p:cNvPr id="59" name="Google Shape;59;p11"/>
          <p:cNvPicPr preferRelativeResize="0"/>
          <p:nvPr/>
        </p:nvPicPr>
        <p:blipFill rotWithShape="1">
          <a:blip r:embed="rId2">
            <a:alphaModFix amt="52999"/>
          </a:blip>
          <a:srcRect b="5595" l="0" r="0" t="10009"/>
          <a:stretch/>
        </p:blipFill>
        <p:spPr>
          <a:xfrm>
            <a:off x="75" y="0"/>
            <a:ext cx="9144003" cy="5143501"/>
          </a:xfrm>
          <a:prstGeom prst="rect">
            <a:avLst/>
          </a:prstGeom>
          <a:noFill/>
          <a:ln>
            <a:noFill/>
          </a:ln>
        </p:spPr>
      </p:pic>
      <p:sp>
        <p:nvSpPr>
          <p:cNvPr id="60" name="Google Shape;60;p11"/>
          <p:cNvSpPr txBox="1"/>
          <p:nvPr>
            <p:ph hasCustomPrompt="1" type="title"/>
          </p:nvPr>
        </p:nvSpPr>
        <p:spPr>
          <a:xfrm>
            <a:off x="1927350" y="917950"/>
            <a:ext cx="5289300" cy="16056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1" name="Google Shape;61;p11"/>
          <p:cNvSpPr txBox="1"/>
          <p:nvPr>
            <p:ph idx="1" type="subTitle"/>
          </p:nvPr>
        </p:nvSpPr>
        <p:spPr>
          <a:xfrm>
            <a:off x="1927350" y="2523750"/>
            <a:ext cx="5289300" cy="720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9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pic>
        <p:nvPicPr>
          <p:cNvPr id="62" name="Google Shape;62;p11"/>
          <p:cNvPicPr preferRelativeResize="0"/>
          <p:nvPr/>
        </p:nvPicPr>
        <p:blipFill>
          <a:blip r:embed="rId3">
            <a:alphaModFix/>
          </a:blip>
          <a:stretch>
            <a:fillRect/>
          </a:stretch>
        </p:blipFill>
        <p:spPr>
          <a:xfrm flipH="1" rot="-1230759">
            <a:off x="-595264" y="2846365"/>
            <a:ext cx="3456352" cy="3640171"/>
          </a:xfrm>
          <a:prstGeom prst="rect">
            <a:avLst/>
          </a:prstGeom>
          <a:noFill/>
          <a:ln>
            <a:noFill/>
          </a:ln>
        </p:spPr>
      </p:pic>
      <p:pic>
        <p:nvPicPr>
          <p:cNvPr id="63" name="Google Shape;63;p11"/>
          <p:cNvPicPr preferRelativeResize="0"/>
          <p:nvPr/>
        </p:nvPicPr>
        <p:blipFill>
          <a:blip r:embed="rId4">
            <a:alphaModFix/>
          </a:blip>
          <a:stretch>
            <a:fillRect/>
          </a:stretch>
        </p:blipFill>
        <p:spPr>
          <a:xfrm>
            <a:off x="898350" y="3244650"/>
            <a:ext cx="7042501" cy="2221950"/>
          </a:xfrm>
          <a:prstGeom prst="rect">
            <a:avLst/>
          </a:prstGeom>
          <a:noFill/>
          <a:ln>
            <a:noFill/>
          </a:ln>
        </p:spPr>
      </p:pic>
      <p:pic>
        <p:nvPicPr>
          <p:cNvPr id="64" name="Google Shape;64;p11"/>
          <p:cNvPicPr preferRelativeResize="0"/>
          <p:nvPr/>
        </p:nvPicPr>
        <p:blipFill>
          <a:blip r:embed="rId3">
            <a:alphaModFix/>
          </a:blip>
          <a:stretch>
            <a:fillRect/>
          </a:stretch>
        </p:blipFill>
        <p:spPr>
          <a:xfrm rot="1230759">
            <a:off x="5781611" y="3137115"/>
            <a:ext cx="3456352" cy="364017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66" name="Shape 66"/>
        <p:cNvGrpSpPr/>
        <p:nvPr/>
      </p:nvGrpSpPr>
      <p:grpSpPr>
        <a:xfrm>
          <a:off x="0" y="0"/>
          <a:ext cx="0" cy="0"/>
          <a:chOff x="0" y="0"/>
          <a:chExt cx="0" cy="0"/>
        </a:xfrm>
      </p:grpSpPr>
      <p:pic>
        <p:nvPicPr>
          <p:cNvPr id="67" name="Google Shape;67;p13"/>
          <p:cNvPicPr preferRelativeResize="0"/>
          <p:nvPr/>
        </p:nvPicPr>
        <p:blipFill rotWithShape="1">
          <a:blip r:embed="rId2">
            <a:alphaModFix amt="20000"/>
          </a:blip>
          <a:srcRect b="8880" l="0" r="0" t="6788"/>
          <a:stretch/>
        </p:blipFill>
        <p:spPr>
          <a:xfrm rot="10800000">
            <a:off x="0" y="0"/>
            <a:ext cx="9144003" cy="5143499"/>
          </a:xfrm>
          <a:prstGeom prst="rect">
            <a:avLst/>
          </a:prstGeom>
          <a:noFill/>
          <a:ln>
            <a:noFill/>
          </a:ln>
        </p:spPr>
      </p:pic>
      <p:sp>
        <p:nvSpPr>
          <p:cNvPr id="68" name="Google Shape;68;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9" name="Google Shape;69;p13"/>
          <p:cNvSpPr txBox="1"/>
          <p:nvPr>
            <p:ph idx="1" type="subTitle"/>
          </p:nvPr>
        </p:nvSpPr>
        <p:spPr>
          <a:xfrm>
            <a:off x="713225" y="2168500"/>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0" name="Google Shape;70;p13"/>
          <p:cNvSpPr txBox="1"/>
          <p:nvPr>
            <p:ph idx="2" type="subTitle"/>
          </p:nvPr>
        </p:nvSpPr>
        <p:spPr>
          <a:xfrm>
            <a:off x="6118494" y="2168500"/>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1" name="Google Shape;71;p13"/>
          <p:cNvSpPr txBox="1"/>
          <p:nvPr>
            <p:ph idx="3" type="subTitle"/>
          </p:nvPr>
        </p:nvSpPr>
        <p:spPr>
          <a:xfrm>
            <a:off x="713225" y="3804050"/>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2" name="Google Shape;72;p13"/>
          <p:cNvSpPr txBox="1"/>
          <p:nvPr>
            <p:ph idx="4" type="subTitle"/>
          </p:nvPr>
        </p:nvSpPr>
        <p:spPr>
          <a:xfrm>
            <a:off x="6118494" y="3804050"/>
            <a:ext cx="23055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 name="Google Shape;73;p13"/>
          <p:cNvSpPr txBox="1"/>
          <p:nvPr>
            <p:ph hasCustomPrompt="1" idx="5" type="title"/>
          </p:nvPr>
        </p:nvSpPr>
        <p:spPr>
          <a:xfrm>
            <a:off x="1498625" y="1290808"/>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p:nvPr>
            <p:ph hasCustomPrompt="1" idx="6" type="title"/>
          </p:nvPr>
        </p:nvSpPr>
        <p:spPr>
          <a:xfrm>
            <a:off x="1498625" y="2926366"/>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p:nvPr>
            <p:ph hasCustomPrompt="1" idx="7" type="title"/>
          </p:nvPr>
        </p:nvSpPr>
        <p:spPr>
          <a:xfrm>
            <a:off x="6903894" y="1290808"/>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p:nvPr>
            <p:ph hasCustomPrompt="1" idx="8" type="title"/>
          </p:nvPr>
        </p:nvSpPr>
        <p:spPr>
          <a:xfrm>
            <a:off x="6903894" y="2926366"/>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p:nvPr>
            <p:ph idx="9" type="subTitle"/>
          </p:nvPr>
        </p:nvSpPr>
        <p:spPr>
          <a:xfrm>
            <a:off x="713225" y="1850200"/>
            <a:ext cx="23055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8" name="Google Shape;78;p13"/>
          <p:cNvSpPr txBox="1"/>
          <p:nvPr>
            <p:ph idx="13" type="subTitle"/>
          </p:nvPr>
        </p:nvSpPr>
        <p:spPr>
          <a:xfrm>
            <a:off x="6118494" y="1850200"/>
            <a:ext cx="23055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9" name="Google Shape;79;p13"/>
          <p:cNvSpPr txBox="1"/>
          <p:nvPr>
            <p:ph idx="14" type="subTitle"/>
          </p:nvPr>
        </p:nvSpPr>
        <p:spPr>
          <a:xfrm>
            <a:off x="713225" y="3485825"/>
            <a:ext cx="23055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80" name="Google Shape;80;p13"/>
          <p:cNvSpPr txBox="1"/>
          <p:nvPr>
            <p:ph idx="15" type="subTitle"/>
          </p:nvPr>
        </p:nvSpPr>
        <p:spPr>
          <a:xfrm>
            <a:off x="6118494" y="3485825"/>
            <a:ext cx="2305500" cy="3945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81" name="Google Shape;81;p13"/>
          <p:cNvPicPr preferRelativeResize="0"/>
          <p:nvPr/>
        </p:nvPicPr>
        <p:blipFill>
          <a:blip r:embed="rId3">
            <a:alphaModFix/>
          </a:blip>
          <a:stretch>
            <a:fillRect/>
          </a:stretch>
        </p:blipFill>
        <p:spPr>
          <a:xfrm rot="992415">
            <a:off x="7484299" y="3145724"/>
            <a:ext cx="2769254" cy="2916531"/>
          </a:xfrm>
          <a:prstGeom prst="rect">
            <a:avLst/>
          </a:prstGeom>
          <a:noFill/>
          <a:ln>
            <a:noFill/>
          </a:ln>
        </p:spPr>
      </p:pic>
      <p:pic>
        <p:nvPicPr>
          <p:cNvPr id="82" name="Google Shape;82;p13"/>
          <p:cNvPicPr preferRelativeResize="0"/>
          <p:nvPr/>
        </p:nvPicPr>
        <p:blipFill>
          <a:blip r:embed="rId4">
            <a:alphaModFix/>
          </a:blip>
          <a:stretch>
            <a:fillRect/>
          </a:stretch>
        </p:blipFill>
        <p:spPr>
          <a:xfrm rot="-9547822">
            <a:off x="-262425" y="4460851"/>
            <a:ext cx="1128450" cy="883825"/>
          </a:xfrm>
          <a:prstGeom prst="rect">
            <a:avLst/>
          </a:prstGeom>
          <a:noFill/>
          <a:ln>
            <a:noFill/>
          </a:ln>
        </p:spPr>
      </p:pic>
      <p:pic>
        <p:nvPicPr>
          <p:cNvPr id="83" name="Google Shape;83;p13"/>
          <p:cNvPicPr preferRelativeResize="0"/>
          <p:nvPr/>
        </p:nvPicPr>
        <p:blipFill>
          <a:blip r:embed="rId5">
            <a:alphaModFix/>
          </a:blip>
          <a:stretch>
            <a:fillRect/>
          </a:stretch>
        </p:blipFill>
        <p:spPr>
          <a:xfrm>
            <a:off x="8228075" y="268325"/>
            <a:ext cx="620190" cy="855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84" name="Shape 84"/>
        <p:cNvGrpSpPr/>
        <p:nvPr/>
      </p:nvGrpSpPr>
      <p:grpSpPr>
        <a:xfrm>
          <a:off x="0" y="0"/>
          <a:ext cx="0" cy="0"/>
          <a:chOff x="0" y="0"/>
          <a:chExt cx="0" cy="0"/>
        </a:xfrm>
      </p:grpSpPr>
      <p:pic>
        <p:nvPicPr>
          <p:cNvPr id="85" name="Google Shape;85;p14"/>
          <p:cNvPicPr preferRelativeResize="0"/>
          <p:nvPr/>
        </p:nvPicPr>
        <p:blipFill rotWithShape="1">
          <a:blip r:embed="rId2">
            <a:alphaModFix/>
          </a:blip>
          <a:srcRect b="54128" l="0" r="0" t="0"/>
          <a:stretch/>
        </p:blipFill>
        <p:spPr>
          <a:xfrm flipH="1" rot="5400000">
            <a:off x="-1488838" y="1488837"/>
            <a:ext cx="5143501" cy="2165826"/>
          </a:xfrm>
          <a:prstGeom prst="rect">
            <a:avLst/>
          </a:prstGeom>
          <a:noFill/>
          <a:ln>
            <a:noFill/>
          </a:ln>
        </p:spPr>
      </p:pic>
      <p:sp>
        <p:nvSpPr>
          <p:cNvPr id="86" name="Google Shape;86;p14"/>
          <p:cNvSpPr txBox="1"/>
          <p:nvPr>
            <p:ph type="title"/>
          </p:nvPr>
        </p:nvSpPr>
        <p:spPr>
          <a:xfrm>
            <a:off x="2470025" y="3419800"/>
            <a:ext cx="56217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25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87" name="Google Shape;87;p14"/>
          <p:cNvSpPr txBox="1"/>
          <p:nvPr>
            <p:ph idx="1" type="subTitle"/>
          </p:nvPr>
        </p:nvSpPr>
        <p:spPr>
          <a:xfrm>
            <a:off x="2470050" y="1191800"/>
            <a:ext cx="5621700" cy="21174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pic>
        <p:nvPicPr>
          <p:cNvPr id="88" name="Google Shape;88;p14"/>
          <p:cNvPicPr preferRelativeResize="0"/>
          <p:nvPr/>
        </p:nvPicPr>
        <p:blipFill>
          <a:blip r:embed="rId3">
            <a:alphaModFix/>
          </a:blip>
          <a:stretch>
            <a:fillRect/>
          </a:stretch>
        </p:blipFill>
        <p:spPr>
          <a:xfrm flipH="1" rot="-520553">
            <a:off x="-360950" y="-732678"/>
            <a:ext cx="5133975" cy="2264575"/>
          </a:xfrm>
          <a:prstGeom prst="rect">
            <a:avLst/>
          </a:prstGeom>
          <a:noFill/>
          <a:ln>
            <a:noFill/>
          </a:ln>
        </p:spPr>
      </p:pic>
      <p:pic>
        <p:nvPicPr>
          <p:cNvPr id="89" name="Google Shape;89;p14"/>
          <p:cNvPicPr preferRelativeResize="0"/>
          <p:nvPr/>
        </p:nvPicPr>
        <p:blipFill>
          <a:blip r:embed="rId4">
            <a:alphaModFix/>
          </a:blip>
          <a:stretch>
            <a:fillRect/>
          </a:stretch>
        </p:blipFill>
        <p:spPr>
          <a:xfrm>
            <a:off x="7127981" y="4218590"/>
            <a:ext cx="3602831" cy="127540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90" name="Shape 90"/>
        <p:cNvGrpSpPr/>
        <p:nvPr/>
      </p:nvGrpSpPr>
      <p:grpSpPr>
        <a:xfrm>
          <a:off x="0" y="0"/>
          <a:ext cx="0" cy="0"/>
          <a:chOff x="0" y="0"/>
          <a:chExt cx="0" cy="0"/>
        </a:xfrm>
      </p:grpSpPr>
      <p:pic>
        <p:nvPicPr>
          <p:cNvPr id="91" name="Google Shape;91;p15"/>
          <p:cNvPicPr preferRelativeResize="0"/>
          <p:nvPr/>
        </p:nvPicPr>
        <p:blipFill rotWithShape="1">
          <a:blip r:embed="rId2">
            <a:alphaModFix/>
          </a:blip>
          <a:srcRect b="0" l="1623" r="22527" t="16638"/>
          <a:stretch/>
        </p:blipFill>
        <p:spPr>
          <a:xfrm rot="10800000">
            <a:off x="75" y="1051100"/>
            <a:ext cx="9143997" cy="4092403"/>
          </a:xfrm>
          <a:prstGeom prst="rect">
            <a:avLst/>
          </a:prstGeom>
          <a:noFill/>
          <a:ln>
            <a:noFill/>
          </a:ln>
        </p:spPr>
      </p:pic>
      <p:pic>
        <p:nvPicPr>
          <p:cNvPr id="92" name="Google Shape;92;p15"/>
          <p:cNvPicPr preferRelativeResize="0"/>
          <p:nvPr/>
        </p:nvPicPr>
        <p:blipFill rotWithShape="1">
          <a:blip r:embed="rId2">
            <a:alphaModFix/>
          </a:blip>
          <a:srcRect b="0" l="1623" r="22527" t="16638"/>
          <a:stretch/>
        </p:blipFill>
        <p:spPr>
          <a:xfrm>
            <a:off x="75" y="0"/>
            <a:ext cx="9143997" cy="4092403"/>
          </a:xfrm>
          <a:prstGeom prst="rect">
            <a:avLst/>
          </a:prstGeom>
          <a:noFill/>
          <a:ln>
            <a:noFill/>
          </a:ln>
        </p:spPr>
      </p:pic>
      <p:sp>
        <p:nvSpPr>
          <p:cNvPr id="93" name="Google Shape;93;p15"/>
          <p:cNvSpPr txBox="1"/>
          <p:nvPr>
            <p:ph type="title"/>
          </p:nvPr>
        </p:nvSpPr>
        <p:spPr>
          <a:xfrm>
            <a:off x="4812900" y="2446184"/>
            <a:ext cx="3026400" cy="841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sz="4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4" name="Google Shape;94;p15"/>
          <p:cNvSpPr txBox="1"/>
          <p:nvPr>
            <p:ph hasCustomPrompt="1" idx="2" type="title"/>
          </p:nvPr>
        </p:nvSpPr>
        <p:spPr>
          <a:xfrm>
            <a:off x="4812900" y="1451538"/>
            <a:ext cx="1825500" cy="841800"/>
          </a:xfrm>
          <a:prstGeom prst="rect">
            <a:avLst/>
          </a:prstGeom>
          <a:noFill/>
        </p:spPr>
        <p:txBody>
          <a:bodyPr anchorCtr="0" anchor="ctr" bIns="91425" lIns="91425" spcFirstLastPara="1" rIns="91425" wrap="square" tIns="91425">
            <a:noAutofit/>
          </a:bodyPr>
          <a:lstStyle>
            <a:lvl1pPr lvl="0" rtl="0" algn="l">
              <a:spcBef>
                <a:spcPts val="0"/>
              </a:spcBef>
              <a:spcAft>
                <a:spcPts val="0"/>
              </a:spcAft>
              <a:buClr>
                <a:schemeClr val="lt1"/>
              </a:buClr>
              <a:buSzPts val="6000"/>
              <a:buNone/>
              <a:defRPr sz="80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95" name="Google Shape;95;p15"/>
          <p:cNvSpPr txBox="1"/>
          <p:nvPr>
            <p:ph idx="1" type="subTitle"/>
          </p:nvPr>
        </p:nvSpPr>
        <p:spPr>
          <a:xfrm>
            <a:off x="4812900" y="3356312"/>
            <a:ext cx="3026400" cy="67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96" name="Google Shape;96;p15"/>
          <p:cNvPicPr preferRelativeResize="0"/>
          <p:nvPr/>
        </p:nvPicPr>
        <p:blipFill>
          <a:blip r:embed="rId3">
            <a:alphaModFix/>
          </a:blip>
          <a:stretch>
            <a:fillRect/>
          </a:stretch>
        </p:blipFill>
        <p:spPr>
          <a:xfrm rot="-6360851">
            <a:off x="8107651" y="-1352336"/>
            <a:ext cx="1925124" cy="400674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1">
    <p:spTree>
      <p:nvGrpSpPr>
        <p:cNvPr id="97" name="Shape 97"/>
        <p:cNvGrpSpPr/>
        <p:nvPr/>
      </p:nvGrpSpPr>
      <p:grpSpPr>
        <a:xfrm>
          <a:off x="0" y="0"/>
          <a:ext cx="0" cy="0"/>
          <a:chOff x="0" y="0"/>
          <a:chExt cx="0" cy="0"/>
        </a:xfrm>
      </p:grpSpPr>
      <p:pic>
        <p:nvPicPr>
          <p:cNvPr id="98" name="Google Shape;98;p16"/>
          <p:cNvPicPr preferRelativeResize="0"/>
          <p:nvPr/>
        </p:nvPicPr>
        <p:blipFill rotWithShape="1">
          <a:blip r:embed="rId2">
            <a:alphaModFix/>
          </a:blip>
          <a:srcRect b="0" l="1623" r="22527" t="16638"/>
          <a:stretch/>
        </p:blipFill>
        <p:spPr>
          <a:xfrm rot="10800000">
            <a:off x="75" y="1051100"/>
            <a:ext cx="9143997" cy="4092403"/>
          </a:xfrm>
          <a:prstGeom prst="rect">
            <a:avLst/>
          </a:prstGeom>
          <a:noFill/>
          <a:ln>
            <a:noFill/>
          </a:ln>
        </p:spPr>
      </p:pic>
      <p:sp>
        <p:nvSpPr>
          <p:cNvPr id="99" name="Google Shape;99;p16"/>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00" name="Google Shape;100;p16"/>
          <p:cNvPicPr preferRelativeResize="0"/>
          <p:nvPr/>
        </p:nvPicPr>
        <p:blipFill>
          <a:blip r:embed="rId3">
            <a:alphaModFix/>
          </a:blip>
          <a:stretch>
            <a:fillRect/>
          </a:stretch>
        </p:blipFill>
        <p:spPr>
          <a:xfrm rot="1704769">
            <a:off x="7283761" y="3270041"/>
            <a:ext cx="2533181" cy="2667913"/>
          </a:xfrm>
          <a:prstGeom prst="rect">
            <a:avLst/>
          </a:prstGeom>
          <a:noFill/>
          <a:ln>
            <a:noFill/>
          </a:ln>
        </p:spPr>
      </p:pic>
      <p:pic>
        <p:nvPicPr>
          <p:cNvPr id="101" name="Google Shape;101;p16"/>
          <p:cNvPicPr preferRelativeResize="0"/>
          <p:nvPr/>
        </p:nvPicPr>
        <p:blipFill>
          <a:blip r:embed="rId4">
            <a:alphaModFix/>
          </a:blip>
          <a:stretch>
            <a:fillRect/>
          </a:stretch>
        </p:blipFill>
        <p:spPr>
          <a:xfrm flipH="1" rot="3725619">
            <a:off x="-486468" y="-863898"/>
            <a:ext cx="1232965" cy="256616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1_1">
    <p:spTree>
      <p:nvGrpSpPr>
        <p:cNvPr id="102" name="Shape 102"/>
        <p:cNvGrpSpPr/>
        <p:nvPr/>
      </p:nvGrpSpPr>
      <p:grpSpPr>
        <a:xfrm>
          <a:off x="0" y="0"/>
          <a:ext cx="0" cy="0"/>
          <a:chOff x="0" y="0"/>
          <a:chExt cx="0" cy="0"/>
        </a:xfrm>
      </p:grpSpPr>
      <p:pic>
        <p:nvPicPr>
          <p:cNvPr id="103" name="Google Shape;103;p17"/>
          <p:cNvPicPr preferRelativeResize="0"/>
          <p:nvPr/>
        </p:nvPicPr>
        <p:blipFill rotWithShape="1">
          <a:blip r:embed="rId2">
            <a:alphaModFix amt="30000"/>
          </a:blip>
          <a:srcRect b="8880" l="0" r="0" t="6788"/>
          <a:stretch/>
        </p:blipFill>
        <p:spPr>
          <a:xfrm>
            <a:off x="0" y="0"/>
            <a:ext cx="9144003" cy="5143499"/>
          </a:xfrm>
          <a:prstGeom prst="rect">
            <a:avLst/>
          </a:prstGeom>
          <a:noFill/>
          <a:ln>
            <a:noFill/>
          </a:ln>
        </p:spPr>
      </p:pic>
      <p:sp>
        <p:nvSpPr>
          <p:cNvPr id="104" name="Google Shape;104;p17"/>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05" name="Google Shape;105;p17"/>
          <p:cNvPicPr preferRelativeResize="0"/>
          <p:nvPr/>
        </p:nvPicPr>
        <p:blipFill>
          <a:blip r:embed="rId3">
            <a:alphaModFix/>
          </a:blip>
          <a:stretch>
            <a:fillRect/>
          </a:stretch>
        </p:blipFill>
        <p:spPr>
          <a:xfrm rot="3783024">
            <a:off x="7355965" y="3742702"/>
            <a:ext cx="1197235" cy="2491790"/>
          </a:xfrm>
          <a:prstGeom prst="rect">
            <a:avLst/>
          </a:prstGeom>
          <a:noFill/>
          <a:ln>
            <a:noFill/>
          </a:ln>
        </p:spPr>
      </p:pic>
      <p:pic>
        <p:nvPicPr>
          <p:cNvPr id="106" name="Google Shape;106;p17"/>
          <p:cNvPicPr preferRelativeResize="0"/>
          <p:nvPr/>
        </p:nvPicPr>
        <p:blipFill>
          <a:blip r:embed="rId4">
            <a:alphaModFix/>
          </a:blip>
          <a:stretch>
            <a:fillRect/>
          </a:stretch>
        </p:blipFill>
        <p:spPr>
          <a:xfrm flipH="1" rot="4566311">
            <a:off x="-736493" y="-697287"/>
            <a:ext cx="2348684" cy="247356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_1_1">
    <p:spTree>
      <p:nvGrpSpPr>
        <p:cNvPr id="107" name="Shape 107"/>
        <p:cNvGrpSpPr/>
        <p:nvPr/>
      </p:nvGrpSpPr>
      <p:grpSpPr>
        <a:xfrm>
          <a:off x="0" y="0"/>
          <a:ext cx="0" cy="0"/>
          <a:chOff x="0" y="0"/>
          <a:chExt cx="0" cy="0"/>
        </a:xfrm>
      </p:grpSpPr>
      <p:pic>
        <p:nvPicPr>
          <p:cNvPr id="108" name="Google Shape;108;p18"/>
          <p:cNvPicPr preferRelativeResize="0"/>
          <p:nvPr/>
        </p:nvPicPr>
        <p:blipFill rotWithShape="1">
          <a:blip r:embed="rId2">
            <a:alphaModFix amt="98000"/>
          </a:blip>
          <a:srcRect b="15668" l="0" r="0" t="0"/>
          <a:stretch/>
        </p:blipFill>
        <p:spPr>
          <a:xfrm>
            <a:off x="0" y="2"/>
            <a:ext cx="9144003" cy="5143499"/>
          </a:xfrm>
          <a:prstGeom prst="rect">
            <a:avLst/>
          </a:prstGeom>
          <a:noFill/>
          <a:ln>
            <a:noFill/>
          </a:ln>
        </p:spPr>
      </p:pic>
      <p:sp>
        <p:nvSpPr>
          <p:cNvPr id="109" name="Google Shape;109;p18"/>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10" name="Shape 110"/>
        <p:cNvGrpSpPr/>
        <p:nvPr/>
      </p:nvGrpSpPr>
      <p:grpSpPr>
        <a:xfrm>
          <a:off x="0" y="0"/>
          <a:ext cx="0" cy="0"/>
          <a:chOff x="0" y="0"/>
          <a:chExt cx="0" cy="0"/>
        </a:xfrm>
      </p:grpSpPr>
      <p:pic>
        <p:nvPicPr>
          <p:cNvPr id="111" name="Google Shape;111;p19"/>
          <p:cNvPicPr preferRelativeResize="0"/>
          <p:nvPr/>
        </p:nvPicPr>
        <p:blipFill rotWithShape="1">
          <a:blip r:embed="rId2">
            <a:alphaModFix amt="30000"/>
          </a:blip>
          <a:srcRect b="8880" l="0" r="0" t="6788"/>
          <a:stretch/>
        </p:blipFill>
        <p:spPr>
          <a:xfrm>
            <a:off x="0" y="0"/>
            <a:ext cx="9144003" cy="5143499"/>
          </a:xfrm>
          <a:prstGeom prst="rect">
            <a:avLst/>
          </a:prstGeom>
          <a:noFill/>
          <a:ln>
            <a:noFill/>
          </a:ln>
        </p:spPr>
      </p:pic>
      <p:pic>
        <p:nvPicPr>
          <p:cNvPr id="112" name="Google Shape;112;p19"/>
          <p:cNvPicPr preferRelativeResize="0"/>
          <p:nvPr/>
        </p:nvPicPr>
        <p:blipFill rotWithShape="1">
          <a:blip r:embed="rId3">
            <a:alphaModFix/>
          </a:blip>
          <a:srcRect b="18679" l="0" r="47265" t="0"/>
          <a:stretch/>
        </p:blipFill>
        <p:spPr>
          <a:xfrm rot="10800000">
            <a:off x="0" y="-10025"/>
            <a:ext cx="3713748" cy="1806975"/>
          </a:xfrm>
          <a:prstGeom prst="rect">
            <a:avLst/>
          </a:prstGeom>
          <a:noFill/>
          <a:ln>
            <a:noFill/>
          </a:ln>
        </p:spPr>
      </p:pic>
      <p:sp>
        <p:nvSpPr>
          <p:cNvPr id="113" name="Google Shape;113;p19"/>
          <p:cNvSpPr txBox="1"/>
          <p:nvPr>
            <p:ph type="title"/>
          </p:nvPr>
        </p:nvSpPr>
        <p:spPr>
          <a:xfrm>
            <a:off x="720000" y="2169225"/>
            <a:ext cx="3761700" cy="1632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4" name="Google Shape;114;p19"/>
          <p:cNvSpPr txBox="1"/>
          <p:nvPr>
            <p:ph idx="1" type="subTitle"/>
          </p:nvPr>
        </p:nvSpPr>
        <p:spPr>
          <a:xfrm>
            <a:off x="720000" y="3801200"/>
            <a:ext cx="3761700" cy="802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5" name="Google Shape;115;p19"/>
          <p:cNvSpPr/>
          <p:nvPr>
            <p:ph idx="2" type="pic"/>
          </p:nvPr>
        </p:nvSpPr>
        <p:spPr>
          <a:xfrm>
            <a:off x="4669175" y="842300"/>
            <a:ext cx="3761700" cy="3761700"/>
          </a:xfrm>
          <a:prstGeom prst="ellipse">
            <a:avLst/>
          </a:prstGeom>
          <a:noFill/>
          <a:ln cap="flat" cmpd="sng" w="28575">
            <a:solidFill>
              <a:schemeClr val="lt1"/>
            </a:solidFill>
            <a:prstDash val="solid"/>
            <a:round/>
            <a:headEnd len="sm" w="sm" type="none"/>
            <a:tailEnd len="sm" w="sm" type="none"/>
          </a:ln>
          <a:effectLst>
            <a:outerShdw blurRad="57150" rotWithShape="0" algn="bl" dir="5400000" dist="19050">
              <a:srgbClr val="000000">
                <a:alpha val="50000"/>
              </a:srgbClr>
            </a:outerShdw>
          </a:effectLst>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16" name="Shape 116"/>
        <p:cNvGrpSpPr/>
        <p:nvPr/>
      </p:nvGrpSpPr>
      <p:grpSpPr>
        <a:xfrm>
          <a:off x="0" y="0"/>
          <a:ext cx="0" cy="0"/>
          <a:chOff x="0" y="0"/>
          <a:chExt cx="0" cy="0"/>
        </a:xfrm>
      </p:grpSpPr>
      <p:pic>
        <p:nvPicPr>
          <p:cNvPr id="117" name="Google Shape;117;p20"/>
          <p:cNvPicPr preferRelativeResize="0"/>
          <p:nvPr/>
        </p:nvPicPr>
        <p:blipFill rotWithShape="1">
          <a:blip r:embed="rId2">
            <a:alphaModFix/>
          </a:blip>
          <a:srcRect b="0" l="1623" r="22527" t="16638"/>
          <a:stretch/>
        </p:blipFill>
        <p:spPr>
          <a:xfrm>
            <a:off x="75" y="0"/>
            <a:ext cx="9143997" cy="4092403"/>
          </a:xfrm>
          <a:prstGeom prst="rect">
            <a:avLst/>
          </a:prstGeom>
          <a:noFill/>
          <a:ln>
            <a:noFill/>
          </a:ln>
        </p:spPr>
      </p:pic>
      <p:pic>
        <p:nvPicPr>
          <p:cNvPr id="118" name="Google Shape;118;p20"/>
          <p:cNvPicPr preferRelativeResize="0"/>
          <p:nvPr/>
        </p:nvPicPr>
        <p:blipFill>
          <a:blip r:embed="rId3">
            <a:alphaModFix/>
          </a:blip>
          <a:stretch>
            <a:fillRect/>
          </a:stretch>
        </p:blipFill>
        <p:spPr>
          <a:xfrm flipH="1" rot="5842416">
            <a:off x="866577" y="-1463873"/>
            <a:ext cx="1925124" cy="4006747"/>
          </a:xfrm>
          <a:prstGeom prst="rect">
            <a:avLst/>
          </a:prstGeom>
          <a:noFill/>
          <a:ln>
            <a:noFill/>
          </a:ln>
        </p:spPr>
      </p:pic>
      <p:pic>
        <p:nvPicPr>
          <p:cNvPr id="119" name="Google Shape;119;p20"/>
          <p:cNvPicPr preferRelativeResize="0"/>
          <p:nvPr/>
        </p:nvPicPr>
        <p:blipFill rotWithShape="1">
          <a:blip r:embed="rId2">
            <a:alphaModFix/>
          </a:blip>
          <a:srcRect b="0" l="1623" r="22527" t="16638"/>
          <a:stretch/>
        </p:blipFill>
        <p:spPr>
          <a:xfrm rot="10800000">
            <a:off x="75" y="1051100"/>
            <a:ext cx="9143997" cy="4092403"/>
          </a:xfrm>
          <a:prstGeom prst="rect">
            <a:avLst/>
          </a:prstGeom>
          <a:noFill/>
          <a:ln>
            <a:noFill/>
          </a:ln>
        </p:spPr>
      </p:pic>
      <p:sp>
        <p:nvSpPr>
          <p:cNvPr id="120" name="Google Shape;120;p20"/>
          <p:cNvSpPr txBox="1"/>
          <p:nvPr>
            <p:ph type="title"/>
          </p:nvPr>
        </p:nvSpPr>
        <p:spPr>
          <a:xfrm>
            <a:off x="1003088" y="2167651"/>
            <a:ext cx="2936400" cy="11544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1" name="Google Shape;121;p20"/>
          <p:cNvSpPr txBox="1"/>
          <p:nvPr>
            <p:ph idx="1" type="subTitle"/>
          </p:nvPr>
        </p:nvSpPr>
        <p:spPr>
          <a:xfrm>
            <a:off x="1003088" y="3309168"/>
            <a:ext cx="2936400" cy="106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b="0" l="1623" r="22527" t="16638"/>
          <a:stretch/>
        </p:blipFill>
        <p:spPr>
          <a:xfrm>
            <a:off x="75" y="0"/>
            <a:ext cx="9143997" cy="4092403"/>
          </a:xfrm>
          <a:prstGeom prst="rect">
            <a:avLst/>
          </a:prstGeom>
          <a:noFill/>
          <a:ln>
            <a:noFill/>
          </a:ln>
        </p:spPr>
      </p:pic>
      <p:sp>
        <p:nvSpPr>
          <p:cNvPr id="14" name="Google Shape;14;p3"/>
          <p:cNvSpPr txBox="1"/>
          <p:nvPr>
            <p:ph type="title"/>
          </p:nvPr>
        </p:nvSpPr>
        <p:spPr>
          <a:xfrm>
            <a:off x="720000" y="1975125"/>
            <a:ext cx="4720800" cy="841800"/>
          </a:xfrm>
          <a:prstGeom prst="rect">
            <a:avLst/>
          </a:prstGeom>
        </p:spPr>
        <p:txBody>
          <a:bodyPr anchorCtr="0" anchor="ctr" bIns="91425" lIns="91425" spcFirstLastPara="1" rIns="91425" wrap="square" tIns="91425">
            <a:noAutofit/>
          </a:bodyPr>
          <a:lstStyle>
            <a:lvl1pPr lvl="0" algn="l">
              <a:spcBef>
                <a:spcPts val="0"/>
              </a:spcBef>
              <a:spcAft>
                <a:spcPts val="0"/>
              </a:spcAft>
              <a:buSzPts val="3600"/>
              <a:buNone/>
              <a:defRPr sz="4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hasCustomPrompt="1" idx="2" type="title"/>
          </p:nvPr>
        </p:nvSpPr>
        <p:spPr>
          <a:xfrm>
            <a:off x="720000" y="980475"/>
            <a:ext cx="1903800" cy="841800"/>
          </a:xfrm>
          <a:prstGeom prst="rect">
            <a:avLst/>
          </a:prstGeom>
          <a:noFill/>
        </p:spPr>
        <p:txBody>
          <a:bodyPr anchorCtr="0" anchor="ctr" bIns="91425" lIns="91425" spcFirstLastPara="1" rIns="91425" wrap="square" tIns="91425">
            <a:noAutofit/>
          </a:bodyPr>
          <a:lstStyle>
            <a:lvl1pPr lvl="0" rtl="0" algn="l">
              <a:spcBef>
                <a:spcPts val="0"/>
              </a:spcBef>
              <a:spcAft>
                <a:spcPts val="0"/>
              </a:spcAft>
              <a:buClr>
                <a:schemeClr val="lt1"/>
              </a:buClr>
              <a:buSzPts val="6000"/>
              <a:buNone/>
              <a:defRPr sz="8000">
                <a:solidFill>
                  <a:schemeClr val="dk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p:nvPr>
            <p:ph idx="1" type="subTitle"/>
          </p:nvPr>
        </p:nvSpPr>
        <p:spPr>
          <a:xfrm>
            <a:off x="720000" y="2885240"/>
            <a:ext cx="4720800" cy="375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7" name="Google Shape;17;p3"/>
          <p:cNvPicPr preferRelativeResize="0"/>
          <p:nvPr/>
        </p:nvPicPr>
        <p:blipFill rotWithShape="1">
          <a:blip r:embed="rId3">
            <a:alphaModFix/>
          </a:blip>
          <a:srcRect b="2181" l="0" r="0" t="0"/>
          <a:stretch/>
        </p:blipFill>
        <p:spPr>
          <a:xfrm flipH="1">
            <a:off x="75" y="601225"/>
            <a:ext cx="9144003" cy="45422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22" name="Shape 122"/>
        <p:cNvGrpSpPr/>
        <p:nvPr/>
      </p:nvGrpSpPr>
      <p:grpSpPr>
        <a:xfrm>
          <a:off x="0" y="0"/>
          <a:ext cx="0" cy="0"/>
          <a:chOff x="0" y="0"/>
          <a:chExt cx="0" cy="0"/>
        </a:xfrm>
      </p:grpSpPr>
      <p:pic>
        <p:nvPicPr>
          <p:cNvPr id="123" name="Google Shape;123;p21"/>
          <p:cNvPicPr preferRelativeResize="0"/>
          <p:nvPr/>
        </p:nvPicPr>
        <p:blipFill rotWithShape="1">
          <a:blip r:embed="rId2">
            <a:alphaModFix amt="30000"/>
          </a:blip>
          <a:srcRect b="8880" l="0" r="0" t="6788"/>
          <a:stretch/>
        </p:blipFill>
        <p:spPr>
          <a:xfrm>
            <a:off x="0" y="0"/>
            <a:ext cx="9144003" cy="5143499"/>
          </a:xfrm>
          <a:prstGeom prst="rect">
            <a:avLst/>
          </a:prstGeom>
          <a:noFill/>
          <a:ln>
            <a:noFill/>
          </a:ln>
        </p:spPr>
      </p:pic>
      <p:pic>
        <p:nvPicPr>
          <p:cNvPr id="124" name="Google Shape;124;p21"/>
          <p:cNvPicPr preferRelativeResize="0"/>
          <p:nvPr/>
        </p:nvPicPr>
        <p:blipFill rotWithShape="1">
          <a:blip r:embed="rId3">
            <a:alphaModFix/>
          </a:blip>
          <a:srcRect b="18679" l="0" r="47265" t="0"/>
          <a:stretch/>
        </p:blipFill>
        <p:spPr>
          <a:xfrm flipH="1" rot="10800000">
            <a:off x="5430250" y="-10025"/>
            <a:ext cx="3713748" cy="1806975"/>
          </a:xfrm>
          <a:prstGeom prst="rect">
            <a:avLst/>
          </a:prstGeom>
          <a:noFill/>
          <a:ln>
            <a:noFill/>
          </a:ln>
        </p:spPr>
      </p:pic>
      <p:sp>
        <p:nvSpPr>
          <p:cNvPr id="125" name="Google Shape;125;p21"/>
          <p:cNvSpPr txBox="1"/>
          <p:nvPr>
            <p:ph type="title"/>
          </p:nvPr>
        </p:nvSpPr>
        <p:spPr>
          <a:xfrm>
            <a:off x="4744775" y="2167662"/>
            <a:ext cx="2814000" cy="1161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6" name="Google Shape;126;p21"/>
          <p:cNvSpPr txBox="1"/>
          <p:nvPr>
            <p:ph idx="1" type="subTitle"/>
          </p:nvPr>
        </p:nvSpPr>
        <p:spPr>
          <a:xfrm>
            <a:off x="4744775" y="3309175"/>
            <a:ext cx="2814000" cy="1047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27" name="Google Shape;127;p21"/>
          <p:cNvPicPr preferRelativeResize="0"/>
          <p:nvPr/>
        </p:nvPicPr>
        <p:blipFill>
          <a:blip r:embed="rId4">
            <a:alphaModFix/>
          </a:blip>
          <a:stretch>
            <a:fillRect/>
          </a:stretch>
        </p:blipFill>
        <p:spPr>
          <a:xfrm rot="-4425140">
            <a:off x="-508336" y="-374367"/>
            <a:ext cx="1487170" cy="116478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2">
    <p:spTree>
      <p:nvGrpSpPr>
        <p:cNvPr id="128" name="Shape 128"/>
        <p:cNvGrpSpPr/>
        <p:nvPr/>
      </p:nvGrpSpPr>
      <p:grpSpPr>
        <a:xfrm>
          <a:off x="0" y="0"/>
          <a:ext cx="0" cy="0"/>
          <a:chOff x="0" y="0"/>
          <a:chExt cx="0" cy="0"/>
        </a:xfrm>
      </p:grpSpPr>
      <p:pic>
        <p:nvPicPr>
          <p:cNvPr id="129" name="Google Shape;129;p22"/>
          <p:cNvPicPr preferRelativeResize="0"/>
          <p:nvPr/>
        </p:nvPicPr>
        <p:blipFill rotWithShape="1">
          <a:blip r:embed="rId2">
            <a:alphaModFix amt="60000"/>
          </a:blip>
          <a:srcRect b="17763" l="0" r="0" t="0"/>
          <a:stretch/>
        </p:blipFill>
        <p:spPr>
          <a:xfrm>
            <a:off x="0" y="146252"/>
            <a:ext cx="9144003" cy="4997248"/>
          </a:xfrm>
          <a:prstGeom prst="rect">
            <a:avLst/>
          </a:prstGeom>
          <a:noFill/>
          <a:ln>
            <a:noFill/>
          </a:ln>
        </p:spPr>
      </p:pic>
      <p:pic>
        <p:nvPicPr>
          <p:cNvPr id="130" name="Google Shape;130;p22"/>
          <p:cNvPicPr preferRelativeResize="0"/>
          <p:nvPr/>
        </p:nvPicPr>
        <p:blipFill>
          <a:blip r:embed="rId3">
            <a:alphaModFix/>
          </a:blip>
          <a:stretch>
            <a:fillRect/>
          </a:stretch>
        </p:blipFill>
        <p:spPr>
          <a:xfrm rot="-9569249">
            <a:off x="-680296" y="-1227424"/>
            <a:ext cx="3355418" cy="3533855"/>
          </a:xfrm>
          <a:prstGeom prst="rect">
            <a:avLst/>
          </a:prstGeom>
          <a:noFill/>
          <a:ln>
            <a:noFill/>
          </a:ln>
        </p:spPr>
      </p:pic>
      <p:sp>
        <p:nvSpPr>
          <p:cNvPr id="131" name="Google Shape;131;p22"/>
          <p:cNvSpPr txBox="1"/>
          <p:nvPr>
            <p:ph type="title"/>
          </p:nvPr>
        </p:nvSpPr>
        <p:spPr>
          <a:xfrm>
            <a:off x="1955263" y="2167650"/>
            <a:ext cx="2903400" cy="11544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2" name="Google Shape;132;p22"/>
          <p:cNvSpPr txBox="1"/>
          <p:nvPr>
            <p:ph idx="1" type="subTitle"/>
          </p:nvPr>
        </p:nvSpPr>
        <p:spPr>
          <a:xfrm>
            <a:off x="1955263" y="3322050"/>
            <a:ext cx="2903400" cy="105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33" name="Google Shape;133;p22"/>
          <p:cNvPicPr preferRelativeResize="0"/>
          <p:nvPr/>
        </p:nvPicPr>
        <p:blipFill>
          <a:blip r:embed="rId4">
            <a:alphaModFix/>
          </a:blip>
          <a:stretch>
            <a:fillRect/>
          </a:stretch>
        </p:blipFill>
        <p:spPr>
          <a:xfrm flipH="1" rot="-8233744">
            <a:off x="6920783" y="-158334"/>
            <a:ext cx="3602832" cy="127540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34" name="Shape 134"/>
        <p:cNvGrpSpPr/>
        <p:nvPr/>
      </p:nvGrpSpPr>
      <p:grpSpPr>
        <a:xfrm>
          <a:off x="0" y="0"/>
          <a:ext cx="0" cy="0"/>
          <a:chOff x="0" y="0"/>
          <a:chExt cx="0" cy="0"/>
        </a:xfrm>
      </p:grpSpPr>
      <p:pic>
        <p:nvPicPr>
          <p:cNvPr id="135" name="Google Shape;135;p23"/>
          <p:cNvPicPr preferRelativeResize="0"/>
          <p:nvPr/>
        </p:nvPicPr>
        <p:blipFill rotWithShape="1">
          <a:blip r:embed="rId2">
            <a:alphaModFix amt="60000"/>
          </a:blip>
          <a:srcRect b="17763" l="0" r="0" t="0"/>
          <a:stretch/>
        </p:blipFill>
        <p:spPr>
          <a:xfrm>
            <a:off x="0" y="146252"/>
            <a:ext cx="9144003" cy="4997248"/>
          </a:xfrm>
          <a:prstGeom prst="rect">
            <a:avLst/>
          </a:prstGeom>
          <a:noFill/>
          <a:ln>
            <a:noFill/>
          </a:ln>
        </p:spPr>
      </p:pic>
      <p:pic>
        <p:nvPicPr>
          <p:cNvPr id="136" name="Google Shape;136;p23"/>
          <p:cNvPicPr preferRelativeResize="0"/>
          <p:nvPr/>
        </p:nvPicPr>
        <p:blipFill>
          <a:blip r:embed="rId3">
            <a:alphaModFix/>
          </a:blip>
          <a:stretch>
            <a:fillRect/>
          </a:stretch>
        </p:blipFill>
        <p:spPr>
          <a:xfrm flipH="1" rot="3725625">
            <a:off x="-575506" y="-1082452"/>
            <a:ext cx="1558590" cy="3243882"/>
          </a:xfrm>
          <a:prstGeom prst="rect">
            <a:avLst/>
          </a:prstGeom>
          <a:noFill/>
          <a:ln>
            <a:noFill/>
          </a:ln>
        </p:spPr>
      </p:pic>
      <p:sp>
        <p:nvSpPr>
          <p:cNvPr id="137" name="Google Shape;137;p2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8" name="Google Shape;138;p23"/>
          <p:cNvSpPr txBox="1"/>
          <p:nvPr>
            <p:ph idx="1" type="subTitle"/>
          </p:nvPr>
        </p:nvSpPr>
        <p:spPr>
          <a:xfrm>
            <a:off x="4984166" y="3162399"/>
            <a:ext cx="29409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9" name="Google Shape;139;p23"/>
          <p:cNvSpPr txBox="1"/>
          <p:nvPr>
            <p:ph idx="2" type="subTitle"/>
          </p:nvPr>
        </p:nvSpPr>
        <p:spPr>
          <a:xfrm>
            <a:off x="1218934" y="3162399"/>
            <a:ext cx="2940900" cy="101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0" name="Google Shape;140;p23"/>
          <p:cNvSpPr txBox="1"/>
          <p:nvPr>
            <p:ph idx="3" type="subTitle"/>
          </p:nvPr>
        </p:nvSpPr>
        <p:spPr>
          <a:xfrm>
            <a:off x="1218934" y="2674775"/>
            <a:ext cx="29409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1" name="Google Shape;141;p23"/>
          <p:cNvSpPr txBox="1"/>
          <p:nvPr>
            <p:ph idx="4" type="subTitle"/>
          </p:nvPr>
        </p:nvSpPr>
        <p:spPr>
          <a:xfrm>
            <a:off x="4984166" y="2674775"/>
            <a:ext cx="29409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42" name="Google Shape;142;p23"/>
          <p:cNvPicPr preferRelativeResize="0"/>
          <p:nvPr/>
        </p:nvPicPr>
        <p:blipFill>
          <a:blip r:embed="rId3">
            <a:alphaModFix/>
          </a:blip>
          <a:stretch>
            <a:fillRect/>
          </a:stretch>
        </p:blipFill>
        <p:spPr>
          <a:xfrm rot="4439149">
            <a:off x="6272826" y="2721939"/>
            <a:ext cx="1925124" cy="400674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43" name="Shape 143"/>
        <p:cNvGrpSpPr/>
        <p:nvPr/>
      </p:nvGrpSpPr>
      <p:grpSpPr>
        <a:xfrm>
          <a:off x="0" y="0"/>
          <a:ext cx="0" cy="0"/>
          <a:chOff x="0" y="0"/>
          <a:chExt cx="0" cy="0"/>
        </a:xfrm>
      </p:grpSpPr>
      <p:pic>
        <p:nvPicPr>
          <p:cNvPr id="144" name="Google Shape;144;p24"/>
          <p:cNvPicPr preferRelativeResize="0"/>
          <p:nvPr/>
        </p:nvPicPr>
        <p:blipFill rotWithShape="1">
          <a:blip r:embed="rId2">
            <a:alphaModFix/>
          </a:blip>
          <a:srcRect b="0" l="1623" r="22527" t="16638"/>
          <a:stretch/>
        </p:blipFill>
        <p:spPr>
          <a:xfrm>
            <a:off x="75" y="0"/>
            <a:ext cx="9143997" cy="4092403"/>
          </a:xfrm>
          <a:prstGeom prst="rect">
            <a:avLst/>
          </a:prstGeom>
          <a:noFill/>
          <a:ln>
            <a:noFill/>
          </a:ln>
        </p:spPr>
      </p:pic>
      <p:sp>
        <p:nvSpPr>
          <p:cNvPr id="145" name="Google Shape;145;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6" name="Google Shape;146;p24"/>
          <p:cNvSpPr txBox="1"/>
          <p:nvPr>
            <p:ph idx="1" type="subTitle"/>
          </p:nvPr>
        </p:nvSpPr>
        <p:spPr>
          <a:xfrm>
            <a:off x="4822675" y="1447050"/>
            <a:ext cx="3601200" cy="287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7" name="Google Shape;147;p24"/>
          <p:cNvSpPr txBox="1"/>
          <p:nvPr>
            <p:ph idx="2" type="subTitle"/>
          </p:nvPr>
        </p:nvSpPr>
        <p:spPr>
          <a:xfrm>
            <a:off x="720000" y="1447050"/>
            <a:ext cx="3601200" cy="2875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148" name="Google Shape;148;p24"/>
          <p:cNvPicPr preferRelativeResize="0"/>
          <p:nvPr/>
        </p:nvPicPr>
        <p:blipFill>
          <a:blip r:embed="rId3">
            <a:alphaModFix/>
          </a:blip>
          <a:stretch>
            <a:fillRect/>
          </a:stretch>
        </p:blipFill>
        <p:spPr>
          <a:xfrm flipH="1" rot="-2700020">
            <a:off x="-25300" y="3345550"/>
            <a:ext cx="2769253" cy="2916530"/>
          </a:xfrm>
          <a:prstGeom prst="rect">
            <a:avLst/>
          </a:prstGeom>
          <a:noFill/>
          <a:ln>
            <a:noFill/>
          </a:ln>
        </p:spPr>
      </p:pic>
      <p:pic>
        <p:nvPicPr>
          <p:cNvPr id="149" name="Google Shape;149;p24"/>
          <p:cNvPicPr preferRelativeResize="0"/>
          <p:nvPr/>
        </p:nvPicPr>
        <p:blipFill>
          <a:blip r:embed="rId4">
            <a:alphaModFix/>
          </a:blip>
          <a:stretch>
            <a:fillRect/>
          </a:stretch>
        </p:blipFill>
        <p:spPr>
          <a:xfrm rot="-5702094">
            <a:off x="6749750" y="4241173"/>
            <a:ext cx="620190" cy="8550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CUSTOM_13">
    <p:spTree>
      <p:nvGrpSpPr>
        <p:cNvPr id="150" name="Shape 150"/>
        <p:cNvGrpSpPr/>
        <p:nvPr/>
      </p:nvGrpSpPr>
      <p:grpSpPr>
        <a:xfrm>
          <a:off x="0" y="0"/>
          <a:ext cx="0" cy="0"/>
          <a:chOff x="0" y="0"/>
          <a:chExt cx="0" cy="0"/>
        </a:xfrm>
      </p:grpSpPr>
      <p:pic>
        <p:nvPicPr>
          <p:cNvPr id="151" name="Google Shape;151;p25"/>
          <p:cNvPicPr preferRelativeResize="0"/>
          <p:nvPr/>
        </p:nvPicPr>
        <p:blipFill rotWithShape="1">
          <a:blip r:embed="rId2">
            <a:alphaModFix/>
          </a:blip>
          <a:srcRect b="0" l="1623" r="22527" t="16638"/>
          <a:stretch/>
        </p:blipFill>
        <p:spPr>
          <a:xfrm>
            <a:off x="75" y="0"/>
            <a:ext cx="9143997" cy="4092403"/>
          </a:xfrm>
          <a:prstGeom prst="rect">
            <a:avLst/>
          </a:prstGeom>
          <a:noFill/>
          <a:ln>
            <a:noFill/>
          </a:ln>
        </p:spPr>
      </p:pic>
      <p:sp>
        <p:nvSpPr>
          <p:cNvPr id="152" name="Google Shape;152;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3" name="Google Shape;153;p25"/>
          <p:cNvSpPr txBox="1"/>
          <p:nvPr>
            <p:ph idx="1" type="body"/>
          </p:nvPr>
        </p:nvSpPr>
        <p:spPr>
          <a:xfrm>
            <a:off x="720000" y="1215750"/>
            <a:ext cx="3740100" cy="33882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Font typeface="Open Sans Light"/>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
        <p:nvSpPr>
          <p:cNvPr id="154" name="Google Shape;154;p25"/>
          <p:cNvSpPr txBox="1"/>
          <p:nvPr>
            <p:ph idx="2" type="body"/>
          </p:nvPr>
        </p:nvSpPr>
        <p:spPr>
          <a:xfrm>
            <a:off x="4690675" y="1215750"/>
            <a:ext cx="3740100" cy="33882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Font typeface="Nunito Light"/>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4">
  <p:cSld name="TITLE_AND_TWO_COLUMNS_1_1_1">
    <p:spTree>
      <p:nvGrpSpPr>
        <p:cNvPr id="155" name="Shape 155"/>
        <p:cNvGrpSpPr/>
        <p:nvPr/>
      </p:nvGrpSpPr>
      <p:grpSpPr>
        <a:xfrm>
          <a:off x="0" y="0"/>
          <a:ext cx="0" cy="0"/>
          <a:chOff x="0" y="0"/>
          <a:chExt cx="0" cy="0"/>
        </a:xfrm>
      </p:grpSpPr>
      <p:pic>
        <p:nvPicPr>
          <p:cNvPr id="156" name="Google Shape;156;p26"/>
          <p:cNvPicPr preferRelativeResize="0"/>
          <p:nvPr/>
        </p:nvPicPr>
        <p:blipFill rotWithShape="1">
          <a:blip r:embed="rId2">
            <a:alphaModFix amt="20000"/>
          </a:blip>
          <a:srcRect b="8880" l="0" r="0" t="6788"/>
          <a:stretch/>
        </p:blipFill>
        <p:spPr>
          <a:xfrm rot="10800000">
            <a:off x="0" y="0"/>
            <a:ext cx="9144003" cy="5143499"/>
          </a:xfrm>
          <a:prstGeom prst="rect">
            <a:avLst/>
          </a:prstGeom>
          <a:noFill/>
          <a:ln>
            <a:noFill/>
          </a:ln>
        </p:spPr>
      </p:pic>
      <p:sp>
        <p:nvSpPr>
          <p:cNvPr id="157" name="Google Shape;157;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8" name="Google Shape;158;p26"/>
          <p:cNvSpPr txBox="1"/>
          <p:nvPr>
            <p:ph idx="1" type="subTitle"/>
          </p:nvPr>
        </p:nvSpPr>
        <p:spPr>
          <a:xfrm>
            <a:off x="4813900" y="1958550"/>
            <a:ext cx="3214500" cy="264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Char char="●"/>
              <a:defRPr b="0"/>
            </a:lvl1pPr>
            <a:lvl2pPr lvl="1" rtl="0" algn="ctr">
              <a:lnSpc>
                <a:spcPct val="100000"/>
              </a:lnSpc>
              <a:spcBef>
                <a:spcPts val="100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59" name="Google Shape;159;p26"/>
          <p:cNvSpPr txBox="1"/>
          <p:nvPr>
            <p:ph idx="2" type="subTitle"/>
          </p:nvPr>
        </p:nvSpPr>
        <p:spPr>
          <a:xfrm>
            <a:off x="1115625" y="1958550"/>
            <a:ext cx="3214500" cy="264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400"/>
              <a:buChar char="●"/>
              <a:defRPr b="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160" name="Google Shape;160;p26"/>
          <p:cNvSpPr txBox="1"/>
          <p:nvPr>
            <p:ph idx="3" type="subTitle"/>
          </p:nvPr>
        </p:nvSpPr>
        <p:spPr>
          <a:xfrm>
            <a:off x="1115613" y="1430850"/>
            <a:ext cx="32145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1" name="Google Shape;161;p26"/>
          <p:cNvSpPr txBox="1"/>
          <p:nvPr>
            <p:ph idx="4" type="subTitle"/>
          </p:nvPr>
        </p:nvSpPr>
        <p:spPr>
          <a:xfrm>
            <a:off x="4813894" y="1430850"/>
            <a:ext cx="32145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62" name="Google Shape;162;p26"/>
          <p:cNvPicPr preferRelativeResize="0"/>
          <p:nvPr/>
        </p:nvPicPr>
        <p:blipFill>
          <a:blip r:embed="rId3">
            <a:alphaModFix/>
          </a:blip>
          <a:stretch>
            <a:fillRect/>
          </a:stretch>
        </p:blipFill>
        <p:spPr>
          <a:xfrm rot="8099983">
            <a:off x="8005163" y="4409133"/>
            <a:ext cx="1487171" cy="1164779"/>
          </a:xfrm>
          <a:prstGeom prst="rect">
            <a:avLst/>
          </a:prstGeom>
          <a:noFill/>
          <a:ln>
            <a:noFill/>
          </a:ln>
        </p:spPr>
      </p:pic>
      <p:pic>
        <p:nvPicPr>
          <p:cNvPr id="163" name="Google Shape;163;p26"/>
          <p:cNvPicPr preferRelativeResize="0"/>
          <p:nvPr/>
        </p:nvPicPr>
        <p:blipFill>
          <a:blip r:embed="rId4">
            <a:alphaModFix/>
          </a:blip>
          <a:stretch>
            <a:fillRect/>
          </a:stretch>
        </p:blipFill>
        <p:spPr>
          <a:xfrm rot="-3471684">
            <a:off x="7116350" y="4564025"/>
            <a:ext cx="620190" cy="8550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64" name="Shape 164"/>
        <p:cNvGrpSpPr/>
        <p:nvPr/>
      </p:nvGrpSpPr>
      <p:grpSpPr>
        <a:xfrm>
          <a:off x="0" y="0"/>
          <a:ext cx="0" cy="0"/>
          <a:chOff x="0" y="0"/>
          <a:chExt cx="0" cy="0"/>
        </a:xfrm>
      </p:grpSpPr>
      <p:pic>
        <p:nvPicPr>
          <p:cNvPr id="165" name="Google Shape;165;p27"/>
          <p:cNvPicPr preferRelativeResize="0"/>
          <p:nvPr/>
        </p:nvPicPr>
        <p:blipFill rotWithShape="1">
          <a:blip r:embed="rId2">
            <a:alphaModFix amt="40000"/>
          </a:blip>
          <a:srcRect b="9697" l="0" r="4479" t="9689"/>
          <a:stretch/>
        </p:blipFill>
        <p:spPr>
          <a:xfrm>
            <a:off x="0" y="0"/>
            <a:ext cx="9144003" cy="5143501"/>
          </a:xfrm>
          <a:prstGeom prst="rect">
            <a:avLst/>
          </a:prstGeom>
          <a:noFill/>
          <a:ln>
            <a:noFill/>
          </a:ln>
        </p:spPr>
      </p:pic>
      <p:sp>
        <p:nvSpPr>
          <p:cNvPr id="166" name="Google Shape;166;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7" name="Google Shape;167;p27"/>
          <p:cNvSpPr txBox="1"/>
          <p:nvPr>
            <p:ph idx="1" type="subTitle"/>
          </p:nvPr>
        </p:nvSpPr>
        <p:spPr>
          <a:xfrm>
            <a:off x="720028" y="3150802"/>
            <a:ext cx="23055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8" name="Google Shape;168;p27"/>
          <p:cNvSpPr txBox="1"/>
          <p:nvPr>
            <p:ph idx="2" type="subTitle"/>
          </p:nvPr>
        </p:nvSpPr>
        <p:spPr>
          <a:xfrm>
            <a:off x="3419250" y="3150802"/>
            <a:ext cx="23055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9" name="Google Shape;169;p27"/>
          <p:cNvSpPr txBox="1"/>
          <p:nvPr>
            <p:ph idx="3" type="subTitle"/>
          </p:nvPr>
        </p:nvSpPr>
        <p:spPr>
          <a:xfrm>
            <a:off x="6118472" y="3150802"/>
            <a:ext cx="2305500" cy="869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0" name="Google Shape;170;p27"/>
          <p:cNvSpPr txBox="1"/>
          <p:nvPr>
            <p:ph idx="4" type="subTitle"/>
          </p:nvPr>
        </p:nvSpPr>
        <p:spPr>
          <a:xfrm>
            <a:off x="720028" y="2696225"/>
            <a:ext cx="23055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71" name="Google Shape;171;p27"/>
          <p:cNvSpPr txBox="1"/>
          <p:nvPr>
            <p:ph idx="5" type="subTitle"/>
          </p:nvPr>
        </p:nvSpPr>
        <p:spPr>
          <a:xfrm>
            <a:off x="3419250" y="2696225"/>
            <a:ext cx="23055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72" name="Google Shape;172;p27"/>
          <p:cNvSpPr txBox="1"/>
          <p:nvPr>
            <p:ph idx="6" type="subTitle"/>
          </p:nvPr>
        </p:nvSpPr>
        <p:spPr>
          <a:xfrm>
            <a:off x="6118472" y="2696225"/>
            <a:ext cx="2305500" cy="5277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73" name="Google Shape;173;p27"/>
          <p:cNvPicPr preferRelativeResize="0"/>
          <p:nvPr/>
        </p:nvPicPr>
        <p:blipFill>
          <a:blip r:embed="rId3">
            <a:alphaModFix/>
          </a:blip>
          <a:stretch>
            <a:fillRect/>
          </a:stretch>
        </p:blipFill>
        <p:spPr>
          <a:xfrm flipH="1">
            <a:off x="-1819323" y="4218590"/>
            <a:ext cx="3602831" cy="1275409"/>
          </a:xfrm>
          <a:prstGeom prst="rect">
            <a:avLst/>
          </a:prstGeom>
          <a:noFill/>
          <a:ln>
            <a:noFill/>
          </a:ln>
        </p:spPr>
      </p:pic>
      <p:pic>
        <p:nvPicPr>
          <p:cNvPr id="174" name="Google Shape;174;p27"/>
          <p:cNvPicPr preferRelativeResize="0"/>
          <p:nvPr/>
        </p:nvPicPr>
        <p:blipFill>
          <a:blip r:embed="rId4">
            <a:alphaModFix/>
          </a:blip>
          <a:stretch>
            <a:fillRect/>
          </a:stretch>
        </p:blipFill>
        <p:spPr>
          <a:xfrm rot="1230759">
            <a:off x="6993413" y="3398023"/>
            <a:ext cx="2769253" cy="2916531"/>
          </a:xfrm>
          <a:prstGeom prst="rect">
            <a:avLst/>
          </a:prstGeom>
          <a:noFill/>
          <a:ln>
            <a:noFill/>
          </a:ln>
        </p:spPr>
      </p:pic>
      <p:pic>
        <p:nvPicPr>
          <p:cNvPr id="175" name="Google Shape;175;p27"/>
          <p:cNvPicPr preferRelativeResize="0"/>
          <p:nvPr/>
        </p:nvPicPr>
        <p:blipFill>
          <a:blip r:embed="rId5">
            <a:alphaModFix/>
          </a:blip>
          <a:stretch>
            <a:fillRect/>
          </a:stretch>
        </p:blipFill>
        <p:spPr>
          <a:xfrm rot="-1639694">
            <a:off x="8294928" y="280147"/>
            <a:ext cx="571192" cy="78745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76" name="Shape 176"/>
        <p:cNvGrpSpPr/>
        <p:nvPr/>
      </p:nvGrpSpPr>
      <p:grpSpPr>
        <a:xfrm>
          <a:off x="0" y="0"/>
          <a:ext cx="0" cy="0"/>
          <a:chOff x="0" y="0"/>
          <a:chExt cx="0" cy="0"/>
        </a:xfrm>
      </p:grpSpPr>
      <p:pic>
        <p:nvPicPr>
          <p:cNvPr id="177" name="Google Shape;177;p28"/>
          <p:cNvPicPr preferRelativeResize="0"/>
          <p:nvPr/>
        </p:nvPicPr>
        <p:blipFill rotWithShape="1">
          <a:blip r:embed="rId2">
            <a:alphaModFix amt="40000"/>
          </a:blip>
          <a:srcRect b="9697" l="0" r="4479" t="9689"/>
          <a:stretch/>
        </p:blipFill>
        <p:spPr>
          <a:xfrm>
            <a:off x="0" y="0"/>
            <a:ext cx="9144003" cy="5143501"/>
          </a:xfrm>
          <a:prstGeom prst="rect">
            <a:avLst/>
          </a:prstGeom>
          <a:noFill/>
          <a:ln>
            <a:noFill/>
          </a:ln>
        </p:spPr>
      </p:pic>
      <p:sp>
        <p:nvSpPr>
          <p:cNvPr id="178" name="Google Shape;178;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9" name="Google Shape;179;p28"/>
          <p:cNvSpPr txBox="1"/>
          <p:nvPr>
            <p:ph idx="1" type="subTitle"/>
          </p:nvPr>
        </p:nvSpPr>
        <p:spPr>
          <a:xfrm>
            <a:off x="1899200" y="1711288"/>
            <a:ext cx="3490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0" name="Google Shape;180;p28"/>
          <p:cNvSpPr txBox="1"/>
          <p:nvPr>
            <p:ph idx="2" type="subTitle"/>
          </p:nvPr>
        </p:nvSpPr>
        <p:spPr>
          <a:xfrm>
            <a:off x="1899200" y="2824763"/>
            <a:ext cx="3490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1" name="Google Shape;181;p28"/>
          <p:cNvSpPr txBox="1"/>
          <p:nvPr>
            <p:ph idx="3" type="subTitle"/>
          </p:nvPr>
        </p:nvSpPr>
        <p:spPr>
          <a:xfrm>
            <a:off x="1899200" y="3938237"/>
            <a:ext cx="3490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2" name="Google Shape;182;p28"/>
          <p:cNvSpPr txBox="1"/>
          <p:nvPr>
            <p:ph idx="4" type="subTitle"/>
          </p:nvPr>
        </p:nvSpPr>
        <p:spPr>
          <a:xfrm>
            <a:off x="1899212" y="1256713"/>
            <a:ext cx="34908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83" name="Google Shape;183;p28"/>
          <p:cNvSpPr txBox="1"/>
          <p:nvPr>
            <p:ph idx="5" type="subTitle"/>
          </p:nvPr>
        </p:nvSpPr>
        <p:spPr>
          <a:xfrm>
            <a:off x="1899208" y="2370182"/>
            <a:ext cx="34908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84" name="Google Shape;184;p28"/>
          <p:cNvSpPr txBox="1"/>
          <p:nvPr>
            <p:ph idx="6" type="subTitle"/>
          </p:nvPr>
        </p:nvSpPr>
        <p:spPr>
          <a:xfrm>
            <a:off x="1899203" y="3483651"/>
            <a:ext cx="3490800" cy="5277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85" name="Google Shape;185;p28"/>
          <p:cNvPicPr preferRelativeResize="0"/>
          <p:nvPr/>
        </p:nvPicPr>
        <p:blipFill>
          <a:blip r:embed="rId3">
            <a:alphaModFix/>
          </a:blip>
          <a:stretch>
            <a:fillRect/>
          </a:stretch>
        </p:blipFill>
        <p:spPr>
          <a:xfrm rot="8099983">
            <a:off x="8005163" y="4409133"/>
            <a:ext cx="1487171" cy="116477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86" name="Shape 186"/>
        <p:cNvGrpSpPr/>
        <p:nvPr/>
      </p:nvGrpSpPr>
      <p:grpSpPr>
        <a:xfrm>
          <a:off x="0" y="0"/>
          <a:ext cx="0" cy="0"/>
          <a:chOff x="0" y="0"/>
          <a:chExt cx="0" cy="0"/>
        </a:xfrm>
      </p:grpSpPr>
      <p:pic>
        <p:nvPicPr>
          <p:cNvPr id="187" name="Google Shape;187;p29"/>
          <p:cNvPicPr preferRelativeResize="0"/>
          <p:nvPr/>
        </p:nvPicPr>
        <p:blipFill rotWithShape="1">
          <a:blip r:embed="rId2">
            <a:alphaModFix/>
          </a:blip>
          <a:srcRect b="0" l="1623" r="22527" t="16638"/>
          <a:stretch/>
        </p:blipFill>
        <p:spPr>
          <a:xfrm rot="10800000">
            <a:off x="75" y="1051100"/>
            <a:ext cx="9143997" cy="4092403"/>
          </a:xfrm>
          <a:prstGeom prst="rect">
            <a:avLst/>
          </a:prstGeom>
          <a:noFill/>
          <a:ln>
            <a:noFill/>
          </a:ln>
        </p:spPr>
      </p:pic>
      <p:sp>
        <p:nvSpPr>
          <p:cNvPr id="188" name="Google Shape;188;p2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9" name="Google Shape;189;p29"/>
          <p:cNvSpPr txBox="1"/>
          <p:nvPr>
            <p:ph idx="1" type="subTitle"/>
          </p:nvPr>
        </p:nvSpPr>
        <p:spPr>
          <a:xfrm>
            <a:off x="2139961" y="1959850"/>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0" name="Google Shape;190;p29"/>
          <p:cNvSpPr txBox="1"/>
          <p:nvPr>
            <p:ph idx="2" type="subTitle"/>
          </p:nvPr>
        </p:nvSpPr>
        <p:spPr>
          <a:xfrm>
            <a:off x="6068040" y="1959850"/>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1" name="Google Shape;191;p29"/>
          <p:cNvSpPr txBox="1"/>
          <p:nvPr>
            <p:ph idx="3" type="subTitle"/>
          </p:nvPr>
        </p:nvSpPr>
        <p:spPr>
          <a:xfrm>
            <a:off x="2139961" y="3393250"/>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2" name="Google Shape;192;p29"/>
          <p:cNvSpPr txBox="1"/>
          <p:nvPr>
            <p:ph idx="4" type="subTitle"/>
          </p:nvPr>
        </p:nvSpPr>
        <p:spPr>
          <a:xfrm>
            <a:off x="6068040" y="3393250"/>
            <a:ext cx="1978200" cy="66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3" name="Google Shape;193;p29"/>
          <p:cNvSpPr txBox="1"/>
          <p:nvPr>
            <p:ph idx="5" type="subTitle"/>
          </p:nvPr>
        </p:nvSpPr>
        <p:spPr>
          <a:xfrm>
            <a:off x="2139961" y="1676250"/>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94" name="Google Shape;194;p29"/>
          <p:cNvSpPr txBox="1"/>
          <p:nvPr>
            <p:ph idx="6" type="subTitle"/>
          </p:nvPr>
        </p:nvSpPr>
        <p:spPr>
          <a:xfrm>
            <a:off x="2139961" y="3109725"/>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95" name="Google Shape;195;p29"/>
          <p:cNvSpPr txBox="1"/>
          <p:nvPr>
            <p:ph idx="7" type="subTitle"/>
          </p:nvPr>
        </p:nvSpPr>
        <p:spPr>
          <a:xfrm>
            <a:off x="6068036" y="1676250"/>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96" name="Google Shape;196;p29"/>
          <p:cNvSpPr txBox="1"/>
          <p:nvPr>
            <p:ph idx="8" type="subTitle"/>
          </p:nvPr>
        </p:nvSpPr>
        <p:spPr>
          <a:xfrm>
            <a:off x="6068036" y="3109725"/>
            <a:ext cx="1978200" cy="3771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97" name="Shape 197"/>
        <p:cNvGrpSpPr/>
        <p:nvPr/>
      </p:nvGrpSpPr>
      <p:grpSpPr>
        <a:xfrm>
          <a:off x="0" y="0"/>
          <a:ext cx="0" cy="0"/>
          <a:chOff x="0" y="0"/>
          <a:chExt cx="0" cy="0"/>
        </a:xfrm>
      </p:grpSpPr>
      <p:pic>
        <p:nvPicPr>
          <p:cNvPr id="198" name="Google Shape;198;p30"/>
          <p:cNvPicPr preferRelativeResize="0"/>
          <p:nvPr/>
        </p:nvPicPr>
        <p:blipFill rotWithShape="1">
          <a:blip r:embed="rId2">
            <a:alphaModFix/>
          </a:blip>
          <a:srcRect b="0" l="1623" r="22527" t="16638"/>
          <a:stretch/>
        </p:blipFill>
        <p:spPr>
          <a:xfrm>
            <a:off x="75" y="0"/>
            <a:ext cx="9143997" cy="4092403"/>
          </a:xfrm>
          <a:prstGeom prst="rect">
            <a:avLst/>
          </a:prstGeom>
          <a:noFill/>
          <a:ln>
            <a:noFill/>
          </a:ln>
        </p:spPr>
      </p:pic>
      <p:pic>
        <p:nvPicPr>
          <p:cNvPr id="199" name="Google Shape;199;p30"/>
          <p:cNvPicPr preferRelativeResize="0"/>
          <p:nvPr/>
        </p:nvPicPr>
        <p:blipFill>
          <a:blip r:embed="rId3">
            <a:alphaModFix/>
          </a:blip>
          <a:stretch>
            <a:fillRect/>
          </a:stretch>
        </p:blipFill>
        <p:spPr>
          <a:xfrm rot="-3725625">
            <a:off x="7982345" y="-1082452"/>
            <a:ext cx="1558590" cy="3243882"/>
          </a:xfrm>
          <a:prstGeom prst="rect">
            <a:avLst/>
          </a:prstGeom>
          <a:noFill/>
          <a:ln>
            <a:noFill/>
          </a:ln>
        </p:spPr>
      </p:pic>
      <p:sp>
        <p:nvSpPr>
          <p:cNvPr id="200" name="Google Shape;200;p3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1" name="Google Shape;201;p30"/>
          <p:cNvSpPr txBox="1"/>
          <p:nvPr>
            <p:ph idx="1" type="subTitle"/>
          </p:nvPr>
        </p:nvSpPr>
        <p:spPr>
          <a:xfrm>
            <a:off x="873199" y="2088236"/>
            <a:ext cx="22176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2" name="Google Shape;202;p30"/>
          <p:cNvSpPr txBox="1"/>
          <p:nvPr>
            <p:ph idx="2" type="subTitle"/>
          </p:nvPr>
        </p:nvSpPr>
        <p:spPr>
          <a:xfrm>
            <a:off x="3440700" y="2088236"/>
            <a:ext cx="22626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3" name="Google Shape;203;p30"/>
          <p:cNvSpPr txBox="1"/>
          <p:nvPr>
            <p:ph idx="3" type="subTitle"/>
          </p:nvPr>
        </p:nvSpPr>
        <p:spPr>
          <a:xfrm>
            <a:off x="873199" y="3814127"/>
            <a:ext cx="22176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4" name="Google Shape;204;p30"/>
          <p:cNvSpPr txBox="1"/>
          <p:nvPr>
            <p:ph idx="4" type="subTitle"/>
          </p:nvPr>
        </p:nvSpPr>
        <p:spPr>
          <a:xfrm>
            <a:off x="3440700" y="3814127"/>
            <a:ext cx="22626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5" name="Google Shape;205;p30"/>
          <p:cNvSpPr txBox="1"/>
          <p:nvPr>
            <p:ph idx="5" type="subTitle"/>
          </p:nvPr>
        </p:nvSpPr>
        <p:spPr>
          <a:xfrm>
            <a:off x="6044501" y="2088236"/>
            <a:ext cx="22263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6" name="Google Shape;206;p30"/>
          <p:cNvSpPr txBox="1"/>
          <p:nvPr>
            <p:ph idx="6" type="subTitle"/>
          </p:nvPr>
        </p:nvSpPr>
        <p:spPr>
          <a:xfrm>
            <a:off x="6044501" y="3814127"/>
            <a:ext cx="2226300" cy="484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07" name="Google Shape;207;p30"/>
          <p:cNvSpPr txBox="1"/>
          <p:nvPr>
            <p:ph idx="7" type="subTitle"/>
          </p:nvPr>
        </p:nvSpPr>
        <p:spPr>
          <a:xfrm>
            <a:off x="877554" y="1864675"/>
            <a:ext cx="2208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08" name="Google Shape;208;p30"/>
          <p:cNvSpPr txBox="1"/>
          <p:nvPr>
            <p:ph idx="8" type="subTitle"/>
          </p:nvPr>
        </p:nvSpPr>
        <p:spPr>
          <a:xfrm>
            <a:off x="3445050" y="1864675"/>
            <a:ext cx="2253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09" name="Google Shape;209;p30"/>
          <p:cNvSpPr txBox="1"/>
          <p:nvPr>
            <p:ph idx="9" type="subTitle"/>
          </p:nvPr>
        </p:nvSpPr>
        <p:spPr>
          <a:xfrm>
            <a:off x="6048851" y="1864675"/>
            <a:ext cx="22176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0" name="Google Shape;210;p30"/>
          <p:cNvSpPr txBox="1"/>
          <p:nvPr>
            <p:ph idx="13" type="subTitle"/>
          </p:nvPr>
        </p:nvSpPr>
        <p:spPr>
          <a:xfrm>
            <a:off x="877554" y="3513229"/>
            <a:ext cx="2208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1" name="Google Shape;211;p30"/>
          <p:cNvSpPr txBox="1"/>
          <p:nvPr>
            <p:ph idx="14" type="subTitle"/>
          </p:nvPr>
        </p:nvSpPr>
        <p:spPr>
          <a:xfrm>
            <a:off x="3445050" y="3513229"/>
            <a:ext cx="2253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2" name="Google Shape;212;p30"/>
          <p:cNvSpPr txBox="1"/>
          <p:nvPr>
            <p:ph idx="15" type="subTitle"/>
          </p:nvPr>
        </p:nvSpPr>
        <p:spPr>
          <a:xfrm>
            <a:off x="6048851" y="3513229"/>
            <a:ext cx="22176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3" name="Google Shape;213;p30"/>
          <p:cNvSpPr txBox="1"/>
          <p:nvPr>
            <p:ph idx="16" type="subTitle"/>
          </p:nvPr>
        </p:nvSpPr>
        <p:spPr>
          <a:xfrm>
            <a:off x="877554" y="1487563"/>
            <a:ext cx="2208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400">
                <a:latin typeface="Nunito"/>
                <a:ea typeface="Nunito"/>
                <a:cs typeface="Nunito"/>
                <a:sym typeface="Nunit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4" name="Google Shape;214;p30"/>
          <p:cNvSpPr txBox="1"/>
          <p:nvPr>
            <p:ph idx="17" type="subTitle"/>
          </p:nvPr>
        </p:nvSpPr>
        <p:spPr>
          <a:xfrm>
            <a:off x="3445050" y="1487563"/>
            <a:ext cx="2253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400">
                <a:latin typeface="Nunito"/>
                <a:ea typeface="Nunito"/>
                <a:cs typeface="Nunito"/>
                <a:sym typeface="Nunit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5" name="Google Shape;215;p30"/>
          <p:cNvSpPr txBox="1"/>
          <p:nvPr>
            <p:ph idx="18" type="subTitle"/>
          </p:nvPr>
        </p:nvSpPr>
        <p:spPr>
          <a:xfrm>
            <a:off x="6048851" y="1487563"/>
            <a:ext cx="22176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400">
                <a:latin typeface="Nunito"/>
                <a:ea typeface="Nunito"/>
                <a:cs typeface="Nunito"/>
                <a:sym typeface="Nunit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6" name="Google Shape;216;p30"/>
          <p:cNvSpPr txBox="1"/>
          <p:nvPr>
            <p:ph idx="19" type="subTitle"/>
          </p:nvPr>
        </p:nvSpPr>
        <p:spPr>
          <a:xfrm>
            <a:off x="877554" y="3136129"/>
            <a:ext cx="2208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400">
                <a:latin typeface="Nunito"/>
                <a:ea typeface="Nunito"/>
                <a:cs typeface="Nunito"/>
                <a:sym typeface="Nunit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7" name="Google Shape;217;p30"/>
          <p:cNvSpPr txBox="1"/>
          <p:nvPr>
            <p:ph idx="20" type="subTitle"/>
          </p:nvPr>
        </p:nvSpPr>
        <p:spPr>
          <a:xfrm>
            <a:off x="3445050" y="3136129"/>
            <a:ext cx="22539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400">
                <a:latin typeface="Nunito"/>
                <a:ea typeface="Nunito"/>
                <a:cs typeface="Nunito"/>
                <a:sym typeface="Nunit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8" name="Google Shape;218;p30"/>
          <p:cNvSpPr txBox="1"/>
          <p:nvPr>
            <p:ph idx="21" type="subTitle"/>
          </p:nvPr>
        </p:nvSpPr>
        <p:spPr>
          <a:xfrm>
            <a:off x="6048851" y="3136129"/>
            <a:ext cx="22176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b="1" sz="2400">
                <a:latin typeface="Nunito"/>
                <a:ea typeface="Nunito"/>
                <a:cs typeface="Nunito"/>
                <a:sym typeface="Nunito"/>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19" name="Google Shape;219;p30"/>
          <p:cNvPicPr preferRelativeResize="0"/>
          <p:nvPr/>
        </p:nvPicPr>
        <p:blipFill>
          <a:blip r:embed="rId3">
            <a:alphaModFix/>
          </a:blip>
          <a:stretch>
            <a:fillRect/>
          </a:stretch>
        </p:blipFill>
        <p:spPr>
          <a:xfrm flipH="1" rot="-3783024">
            <a:off x="543371" y="3742702"/>
            <a:ext cx="1197235" cy="249179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b="0" l="1623" r="22527" t="16638"/>
          <a:stretch/>
        </p:blipFill>
        <p:spPr>
          <a:xfrm>
            <a:off x="75" y="0"/>
            <a:ext cx="9143997" cy="4092403"/>
          </a:xfrm>
          <a:prstGeom prst="rect">
            <a:avLst/>
          </a:prstGeom>
          <a:noFill/>
          <a:ln>
            <a:noFill/>
          </a:ln>
        </p:spPr>
      </p:pic>
      <p:sp>
        <p:nvSpPr>
          <p:cNvPr id="20" name="Google Shape;20;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 name="Google Shape;21;p4"/>
          <p:cNvSpPr txBox="1"/>
          <p:nvPr>
            <p:ph idx="1" type="body"/>
          </p:nvPr>
        </p:nvSpPr>
        <p:spPr>
          <a:xfrm>
            <a:off x="720000" y="1215752"/>
            <a:ext cx="7704000" cy="34164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chemeClr val="dk2"/>
              </a:buClr>
              <a:buSzPts val="1400"/>
              <a:buFont typeface="Open Sans Light"/>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220" name="Shape 220"/>
        <p:cNvGrpSpPr/>
        <p:nvPr/>
      </p:nvGrpSpPr>
      <p:grpSpPr>
        <a:xfrm>
          <a:off x="0" y="0"/>
          <a:ext cx="0" cy="0"/>
          <a:chOff x="0" y="0"/>
          <a:chExt cx="0" cy="0"/>
        </a:xfrm>
      </p:grpSpPr>
      <p:pic>
        <p:nvPicPr>
          <p:cNvPr id="221" name="Google Shape;221;p31"/>
          <p:cNvPicPr preferRelativeResize="0"/>
          <p:nvPr/>
        </p:nvPicPr>
        <p:blipFill rotWithShape="1">
          <a:blip r:embed="rId2">
            <a:alphaModFix amt="80000"/>
          </a:blip>
          <a:srcRect b="48617" l="3044" r="0" t="0"/>
          <a:stretch/>
        </p:blipFill>
        <p:spPr>
          <a:xfrm flipH="1" rot="10800000">
            <a:off x="0" y="-17499"/>
            <a:ext cx="9144003" cy="3289049"/>
          </a:xfrm>
          <a:prstGeom prst="rect">
            <a:avLst/>
          </a:prstGeom>
          <a:noFill/>
          <a:ln>
            <a:noFill/>
          </a:ln>
        </p:spPr>
      </p:pic>
      <p:sp>
        <p:nvSpPr>
          <p:cNvPr id="222" name="Google Shape;222;p31"/>
          <p:cNvSpPr txBox="1"/>
          <p:nvPr>
            <p:ph hasCustomPrompt="1" type="title"/>
          </p:nvPr>
        </p:nvSpPr>
        <p:spPr>
          <a:xfrm>
            <a:off x="4102550" y="670225"/>
            <a:ext cx="4328400" cy="768900"/>
          </a:xfrm>
          <a:prstGeom prst="rect">
            <a:avLst/>
          </a:prstGeom>
          <a:noFill/>
        </p:spPr>
        <p:txBody>
          <a:bodyPr anchorCtr="0" anchor="ctr" bIns="91425" lIns="91425" spcFirstLastPara="1" rIns="91425" wrap="square" tIns="91425">
            <a:noAutofit/>
          </a:bodyPr>
          <a:lstStyle>
            <a:lvl1pPr lvl="0" rtl="0" algn="l">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23" name="Google Shape;223;p31"/>
          <p:cNvSpPr txBox="1"/>
          <p:nvPr>
            <p:ph idx="1" type="subTitle"/>
          </p:nvPr>
        </p:nvSpPr>
        <p:spPr>
          <a:xfrm>
            <a:off x="4102550" y="1362929"/>
            <a:ext cx="4328400" cy="598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PT Sans"/>
              <a:buNone/>
              <a:defRPr sz="17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24" name="Google Shape;224;p31"/>
          <p:cNvSpPr txBox="1"/>
          <p:nvPr>
            <p:ph hasCustomPrompt="1" idx="2" type="title"/>
          </p:nvPr>
        </p:nvSpPr>
        <p:spPr>
          <a:xfrm>
            <a:off x="4102550" y="2022198"/>
            <a:ext cx="4328400" cy="768900"/>
          </a:xfrm>
          <a:prstGeom prst="rect">
            <a:avLst/>
          </a:prstGeom>
          <a:noFill/>
        </p:spPr>
        <p:txBody>
          <a:bodyPr anchorCtr="0" anchor="ctr" bIns="91425" lIns="91425" spcFirstLastPara="1" rIns="91425" wrap="square" tIns="91425">
            <a:noAutofit/>
          </a:bodyPr>
          <a:lstStyle>
            <a:lvl1pPr lvl="0" rtl="0" algn="l">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25" name="Google Shape;225;p31"/>
          <p:cNvSpPr txBox="1"/>
          <p:nvPr>
            <p:ph idx="3" type="subTitle"/>
          </p:nvPr>
        </p:nvSpPr>
        <p:spPr>
          <a:xfrm>
            <a:off x="4102550" y="2727615"/>
            <a:ext cx="4328400" cy="598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PT Sans"/>
              <a:buNone/>
              <a:defRPr sz="17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26" name="Google Shape;226;p31"/>
          <p:cNvSpPr txBox="1"/>
          <p:nvPr>
            <p:ph hasCustomPrompt="1" idx="4" type="title"/>
          </p:nvPr>
        </p:nvSpPr>
        <p:spPr>
          <a:xfrm>
            <a:off x="4102550" y="3374171"/>
            <a:ext cx="4328400" cy="768900"/>
          </a:xfrm>
          <a:prstGeom prst="rect">
            <a:avLst/>
          </a:prstGeom>
          <a:noFill/>
        </p:spPr>
        <p:txBody>
          <a:bodyPr anchorCtr="0" anchor="ctr" bIns="91425" lIns="91425" spcFirstLastPara="1" rIns="91425" wrap="square" tIns="91425">
            <a:noAutofit/>
          </a:bodyPr>
          <a:lstStyle>
            <a:lvl1pPr lvl="0" rtl="0" algn="l">
              <a:spcBef>
                <a:spcPts val="0"/>
              </a:spcBef>
              <a:spcAft>
                <a:spcPts val="0"/>
              </a:spcAft>
              <a:buClr>
                <a:schemeClr val="lt1"/>
              </a:buClr>
              <a:buSzPts val="6000"/>
              <a:buNone/>
              <a:defRPr sz="45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27" name="Google Shape;227;p31"/>
          <p:cNvSpPr txBox="1"/>
          <p:nvPr>
            <p:ph idx="5" type="subTitle"/>
          </p:nvPr>
        </p:nvSpPr>
        <p:spPr>
          <a:xfrm>
            <a:off x="4102550" y="4092300"/>
            <a:ext cx="4328400" cy="598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PT Sans"/>
              <a:buNone/>
              <a:defRPr sz="17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228" name="Shape 228"/>
        <p:cNvGrpSpPr/>
        <p:nvPr/>
      </p:nvGrpSpPr>
      <p:grpSpPr>
        <a:xfrm>
          <a:off x="0" y="0"/>
          <a:ext cx="0" cy="0"/>
          <a:chOff x="0" y="0"/>
          <a:chExt cx="0" cy="0"/>
        </a:xfrm>
      </p:grpSpPr>
      <p:pic>
        <p:nvPicPr>
          <p:cNvPr id="229" name="Google Shape;229;p32"/>
          <p:cNvPicPr preferRelativeResize="0"/>
          <p:nvPr/>
        </p:nvPicPr>
        <p:blipFill rotWithShape="1">
          <a:blip r:embed="rId2">
            <a:alphaModFix/>
          </a:blip>
          <a:srcRect b="0" l="1623" r="22527" t="16638"/>
          <a:stretch/>
        </p:blipFill>
        <p:spPr>
          <a:xfrm rot="10800000">
            <a:off x="75" y="1051100"/>
            <a:ext cx="9143997" cy="4092403"/>
          </a:xfrm>
          <a:prstGeom prst="rect">
            <a:avLst/>
          </a:prstGeom>
          <a:noFill/>
          <a:ln>
            <a:noFill/>
          </a:ln>
        </p:spPr>
      </p:pic>
      <p:sp>
        <p:nvSpPr>
          <p:cNvPr id="230" name="Google Shape;230;p32"/>
          <p:cNvSpPr txBox="1"/>
          <p:nvPr>
            <p:ph hasCustomPrompt="1" type="title"/>
          </p:nvPr>
        </p:nvSpPr>
        <p:spPr>
          <a:xfrm>
            <a:off x="1849813" y="1699838"/>
            <a:ext cx="1397700" cy="692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0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31" name="Google Shape;231;p32"/>
          <p:cNvSpPr txBox="1"/>
          <p:nvPr>
            <p:ph idx="1" type="subTitle"/>
          </p:nvPr>
        </p:nvSpPr>
        <p:spPr>
          <a:xfrm>
            <a:off x="3771588" y="1975588"/>
            <a:ext cx="3592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PT Sans"/>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232" name="Google Shape;232;p32"/>
          <p:cNvSpPr txBox="1"/>
          <p:nvPr>
            <p:ph idx="2" type="subTitle"/>
          </p:nvPr>
        </p:nvSpPr>
        <p:spPr>
          <a:xfrm>
            <a:off x="3771588" y="1543513"/>
            <a:ext cx="3592500" cy="440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33" name="Google Shape;233;p32"/>
          <p:cNvSpPr txBox="1"/>
          <p:nvPr>
            <p:ph idx="3"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4" name="Google Shape;234;p32"/>
          <p:cNvSpPr txBox="1"/>
          <p:nvPr>
            <p:ph hasCustomPrompt="1" idx="4" type="title"/>
          </p:nvPr>
        </p:nvSpPr>
        <p:spPr>
          <a:xfrm>
            <a:off x="1849813" y="3496750"/>
            <a:ext cx="1397700" cy="6921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0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35" name="Google Shape;235;p32"/>
          <p:cNvSpPr txBox="1"/>
          <p:nvPr>
            <p:ph idx="5" type="subTitle"/>
          </p:nvPr>
        </p:nvSpPr>
        <p:spPr>
          <a:xfrm>
            <a:off x="3771588" y="3772475"/>
            <a:ext cx="3592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PT Sans"/>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236" name="Google Shape;236;p32"/>
          <p:cNvSpPr txBox="1"/>
          <p:nvPr>
            <p:ph idx="6" type="subTitle"/>
          </p:nvPr>
        </p:nvSpPr>
        <p:spPr>
          <a:xfrm>
            <a:off x="3771588" y="3340400"/>
            <a:ext cx="3592500" cy="4404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Clr>
                <a:schemeClr val="dk1"/>
              </a:buClr>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pic>
        <p:nvPicPr>
          <p:cNvPr id="237" name="Google Shape;237;p32"/>
          <p:cNvPicPr preferRelativeResize="0"/>
          <p:nvPr/>
        </p:nvPicPr>
        <p:blipFill>
          <a:blip r:embed="rId3">
            <a:alphaModFix/>
          </a:blip>
          <a:stretch>
            <a:fillRect/>
          </a:stretch>
        </p:blipFill>
        <p:spPr>
          <a:xfrm flipH="1" rot="-8099992">
            <a:off x="-421438" y="4181024"/>
            <a:ext cx="1710353" cy="1339577"/>
          </a:xfrm>
          <a:prstGeom prst="rect">
            <a:avLst/>
          </a:prstGeom>
          <a:noFill/>
          <a:ln>
            <a:noFill/>
          </a:ln>
        </p:spPr>
      </p:pic>
      <p:pic>
        <p:nvPicPr>
          <p:cNvPr id="238" name="Google Shape;238;p32"/>
          <p:cNvPicPr preferRelativeResize="0"/>
          <p:nvPr/>
        </p:nvPicPr>
        <p:blipFill>
          <a:blip r:embed="rId4">
            <a:alphaModFix/>
          </a:blip>
          <a:stretch>
            <a:fillRect/>
          </a:stretch>
        </p:blipFill>
        <p:spPr>
          <a:xfrm rot="1230759">
            <a:off x="5781611" y="3137115"/>
            <a:ext cx="3456352" cy="364017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39" name="Shape 239"/>
        <p:cNvGrpSpPr/>
        <p:nvPr/>
      </p:nvGrpSpPr>
      <p:grpSpPr>
        <a:xfrm>
          <a:off x="0" y="0"/>
          <a:ext cx="0" cy="0"/>
          <a:chOff x="0" y="0"/>
          <a:chExt cx="0" cy="0"/>
        </a:xfrm>
      </p:grpSpPr>
      <p:pic>
        <p:nvPicPr>
          <p:cNvPr id="240" name="Google Shape;240;p33"/>
          <p:cNvPicPr preferRelativeResize="0"/>
          <p:nvPr/>
        </p:nvPicPr>
        <p:blipFill rotWithShape="1">
          <a:blip r:embed="rId2">
            <a:alphaModFix amt="60000"/>
          </a:blip>
          <a:srcRect b="9697" l="0" r="4479" t="9689"/>
          <a:stretch/>
        </p:blipFill>
        <p:spPr>
          <a:xfrm rot="10800000">
            <a:off x="0" y="0"/>
            <a:ext cx="9144003" cy="5143501"/>
          </a:xfrm>
          <a:prstGeom prst="rect">
            <a:avLst/>
          </a:prstGeom>
          <a:noFill/>
          <a:ln>
            <a:noFill/>
          </a:ln>
        </p:spPr>
      </p:pic>
      <p:sp>
        <p:nvSpPr>
          <p:cNvPr id="241" name="Google Shape;241;p33"/>
          <p:cNvSpPr txBox="1"/>
          <p:nvPr>
            <p:ph type="title"/>
          </p:nvPr>
        </p:nvSpPr>
        <p:spPr>
          <a:xfrm>
            <a:off x="713225" y="540000"/>
            <a:ext cx="4448100" cy="11700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5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2" name="Google Shape;242;p33"/>
          <p:cNvSpPr txBox="1"/>
          <p:nvPr>
            <p:ph idx="1" type="subTitle"/>
          </p:nvPr>
        </p:nvSpPr>
        <p:spPr>
          <a:xfrm>
            <a:off x="713225" y="1710000"/>
            <a:ext cx="4448100" cy="1058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3" name="Google Shape;243;p33"/>
          <p:cNvSpPr txBox="1"/>
          <p:nvPr/>
        </p:nvSpPr>
        <p:spPr>
          <a:xfrm>
            <a:off x="713225" y="3848573"/>
            <a:ext cx="4945800" cy="4881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200">
                <a:solidFill>
                  <a:schemeClr val="dk1"/>
                </a:solidFill>
                <a:latin typeface="Nunito"/>
                <a:ea typeface="Nunito"/>
                <a:cs typeface="Nunito"/>
                <a:sym typeface="Nunito"/>
              </a:rPr>
              <a:t>CREDITS:</a:t>
            </a:r>
            <a:r>
              <a:rPr lang="en" sz="1200">
                <a:solidFill>
                  <a:schemeClr val="dk1"/>
                </a:solidFill>
                <a:latin typeface="Nunito"/>
                <a:ea typeface="Nunito"/>
                <a:cs typeface="Nunito"/>
                <a:sym typeface="Nunito"/>
              </a:rPr>
              <a:t> This presentation template was created by </a:t>
            </a:r>
            <a:r>
              <a:rPr b="1" lang="en" sz="1200">
                <a:solidFill>
                  <a:schemeClr val="hlink"/>
                </a:solidFill>
                <a:uFill>
                  <a:noFill/>
                </a:uFill>
                <a:latin typeface="Nunito"/>
                <a:ea typeface="Nunito"/>
                <a:cs typeface="Nunito"/>
                <a:sym typeface="Nunito"/>
                <a:hlinkClick r:id="rId3"/>
              </a:rPr>
              <a:t>Slidesgo</a:t>
            </a:r>
            <a:r>
              <a:rPr lang="en" sz="1200">
                <a:solidFill>
                  <a:schemeClr val="dk1"/>
                </a:solidFill>
                <a:latin typeface="Nunito"/>
                <a:ea typeface="Nunito"/>
                <a:cs typeface="Nunito"/>
                <a:sym typeface="Nunito"/>
              </a:rPr>
              <a:t>, and includes icons by </a:t>
            </a:r>
            <a:r>
              <a:rPr b="1" lang="en" sz="1200">
                <a:solidFill>
                  <a:schemeClr val="dk1"/>
                </a:solidFill>
                <a:uFill>
                  <a:noFill/>
                </a:uFill>
                <a:latin typeface="Nunito"/>
                <a:ea typeface="Nunito"/>
                <a:cs typeface="Nunito"/>
                <a:sym typeface="Nunito"/>
                <a:hlinkClick r:id="rId4">
                  <a:extLst>
                    <a:ext uri="{A12FA001-AC4F-418D-AE19-62706E023703}">
                      <ahyp:hlinkClr val="tx"/>
                    </a:ext>
                  </a:extLst>
                </a:hlinkClick>
              </a:rPr>
              <a:t>Flaticon</a:t>
            </a:r>
            <a:r>
              <a:rPr lang="en" sz="1200">
                <a:solidFill>
                  <a:schemeClr val="dk1"/>
                </a:solidFill>
                <a:latin typeface="Nunito"/>
                <a:ea typeface="Nunito"/>
                <a:cs typeface="Nunito"/>
                <a:sym typeface="Nunito"/>
              </a:rPr>
              <a:t>, and infographics &amp; images by </a:t>
            </a:r>
            <a:r>
              <a:rPr b="1" lang="en" sz="1200">
                <a:solidFill>
                  <a:schemeClr val="dk1"/>
                </a:solidFill>
                <a:uFill>
                  <a:noFill/>
                </a:uFill>
                <a:latin typeface="Nunito"/>
                <a:ea typeface="Nunito"/>
                <a:cs typeface="Nunito"/>
                <a:sym typeface="Nunito"/>
                <a:hlinkClick r:id="rId5">
                  <a:extLst>
                    <a:ext uri="{A12FA001-AC4F-418D-AE19-62706E023703}">
                      <ahyp:hlinkClr val="tx"/>
                    </a:ext>
                  </a:extLst>
                </a:hlinkClick>
              </a:rPr>
              <a:t>Freepik</a:t>
            </a:r>
            <a:r>
              <a:rPr lang="en" sz="1200">
                <a:solidFill>
                  <a:schemeClr val="dk1"/>
                </a:solidFill>
                <a:latin typeface="Nunito"/>
                <a:ea typeface="Nunito"/>
                <a:cs typeface="Nunito"/>
                <a:sym typeface="Nunito"/>
              </a:rPr>
              <a:t> </a:t>
            </a:r>
            <a:endParaRPr b="1" sz="1200">
              <a:solidFill>
                <a:schemeClr val="dk1"/>
              </a:solidFill>
              <a:latin typeface="Nunito"/>
              <a:ea typeface="Nunito"/>
              <a:cs typeface="Nunito"/>
              <a:sym typeface="Nunito"/>
            </a:endParaRPr>
          </a:p>
        </p:txBody>
      </p:sp>
      <p:pic>
        <p:nvPicPr>
          <p:cNvPr id="244" name="Google Shape;244;p33"/>
          <p:cNvPicPr preferRelativeResize="0"/>
          <p:nvPr/>
        </p:nvPicPr>
        <p:blipFill>
          <a:blip r:embed="rId6">
            <a:alphaModFix/>
          </a:blip>
          <a:stretch>
            <a:fillRect/>
          </a:stretch>
        </p:blipFill>
        <p:spPr>
          <a:xfrm flipH="1" rot="9569236">
            <a:off x="5850922" y="-1478234"/>
            <a:ext cx="4013857" cy="422733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45" name="Shape 245"/>
        <p:cNvGrpSpPr/>
        <p:nvPr/>
      </p:nvGrpSpPr>
      <p:grpSpPr>
        <a:xfrm>
          <a:off x="0" y="0"/>
          <a:ext cx="0" cy="0"/>
          <a:chOff x="0" y="0"/>
          <a:chExt cx="0" cy="0"/>
        </a:xfrm>
      </p:grpSpPr>
      <p:pic>
        <p:nvPicPr>
          <p:cNvPr id="246" name="Google Shape;246;p34"/>
          <p:cNvPicPr preferRelativeResize="0"/>
          <p:nvPr/>
        </p:nvPicPr>
        <p:blipFill rotWithShape="1">
          <a:blip r:embed="rId2">
            <a:alphaModFix/>
          </a:blip>
          <a:srcRect b="0" l="1623" r="22527" t="16638"/>
          <a:stretch/>
        </p:blipFill>
        <p:spPr>
          <a:xfrm rot="10800000">
            <a:off x="75" y="1051100"/>
            <a:ext cx="9143997" cy="4092403"/>
          </a:xfrm>
          <a:prstGeom prst="rect">
            <a:avLst/>
          </a:prstGeom>
          <a:noFill/>
          <a:ln>
            <a:noFill/>
          </a:ln>
        </p:spPr>
      </p:pic>
      <p:pic>
        <p:nvPicPr>
          <p:cNvPr id="247" name="Google Shape;247;p34"/>
          <p:cNvPicPr preferRelativeResize="0"/>
          <p:nvPr/>
        </p:nvPicPr>
        <p:blipFill>
          <a:blip r:embed="rId3">
            <a:alphaModFix/>
          </a:blip>
          <a:stretch>
            <a:fillRect/>
          </a:stretch>
        </p:blipFill>
        <p:spPr>
          <a:xfrm flipH="1" rot="-8099992">
            <a:off x="-421438" y="4181024"/>
            <a:ext cx="1710353" cy="1339577"/>
          </a:xfrm>
          <a:prstGeom prst="rect">
            <a:avLst/>
          </a:prstGeom>
          <a:noFill/>
          <a:ln>
            <a:noFill/>
          </a:ln>
        </p:spPr>
      </p:pic>
      <p:pic>
        <p:nvPicPr>
          <p:cNvPr id="248" name="Google Shape;248;p34"/>
          <p:cNvPicPr preferRelativeResize="0"/>
          <p:nvPr/>
        </p:nvPicPr>
        <p:blipFill>
          <a:blip r:embed="rId4">
            <a:alphaModFix/>
          </a:blip>
          <a:stretch>
            <a:fillRect/>
          </a:stretch>
        </p:blipFill>
        <p:spPr>
          <a:xfrm rot="1230759">
            <a:off x="5781611" y="3137115"/>
            <a:ext cx="3456352" cy="364017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49" name="Shape 249"/>
        <p:cNvGrpSpPr/>
        <p:nvPr/>
      </p:nvGrpSpPr>
      <p:grpSpPr>
        <a:xfrm>
          <a:off x="0" y="0"/>
          <a:ext cx="0" cy="0"/>
          <a:chOff x="0" y="0"/>
          <a:chExt cx="0" cy="0"/>
        </a:xfrm>
      </p:grpSpPr>
      <p:pic>
        <p:nvPicPr>
          <p:cNvPr id="250" name="Google Shape;250;p35"/>
          <p:cNvPicPr preferRelativeResize="0"/>
          <p:nvPr/>
        </p:nvPicPr>
        <p:blipFill rotWithShape="1">
          <a:blip r:embed="rId2">
            <a:alphaModFix/>
          </a:blip>
          <a:srcRect b="0" l="1623" r="22527" t="16638"/>
          <a:stretch/>
        </p:blipFill>
        <p:spPr>
          <a:xfrm>
            <a:off x="75" y="0"/>
            <a:ext cx="9143997" cy="4092403"/>
          </a:xfrm>
          <a:prstGeom prst="rect">
            <a:avLst/>
          </a:prstGeom>
          <a:noFill/>
          <a:ln>
            <a:noFill/>
          </a:ln>
        </p:spPr>
      </p:pic>
      <p:pic>
        <p:nvPicPr>
          <p:cNvPr id="251" name="Google Shape;251;p35"/>
          <p:cNvPicPr preferRelativeResize="0"/>
          <p:nvPr/>
        </p:nvPicPr>
        <p:blipFill>
          <a:blip r:embed="rId3">
            <a:alphaModFix/>
          </a:blip>
          <a:stretch>
            <a:fillRect/>
          </a:stretch>
        </p:blipFill>
        <p:spPr>
          <a:xfrm flipH="1" rot="-3783024">
            <a:off x="543371" y="3742702"/>
            <a:ext cx="1197235" cy="2491790"/>
          </a:xfrm>
          <a:prstGeom prst="rect">
            <a:avLst/>
          </a:prstGeom>
          <a:noFill/>
          <a:ln>
            <a:noFill/>
          </a:ln>
        </p:spPr>
      </p:pic>
      <p:pic>
        <p:nvPicPr>
          <p:cNvPr id="252" name="Google Shape;252;p35"/>
          <p:cNvPicPr preferRelativeResize="0"/>
          <p:nvPr/>
        </p:nvPicPr>
        <p:blipFill>
          <a:blip r:embed="rId3">
            <a:alphaModFix/>
          </a:blip>
          <a:stretch>
            <a:fillRect/>
          </a:stretch>
        </p:blipFill>
        <p:spPr>
          <a:xfrm rot="-3725625">
            <a:off x="7982345" y="-1082452"/>
            <a:ext cx="1558590" cy="324388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56" name="Shape 256"/>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
    <p:spTree>
      <p:nvGrpSpPr>
        <p:cNvPr id="257" name="Shape 257"/>
        <p:cNvGrpSpPr/>
        <p:nvPr/>
      </p:nvGrpSpPr>
      <p:grpSpPr>
        <a:xfrm>
          <a:off x="0" y="0"/>
          <a:ext cx="0" cy="0"/>
          <a:chOff x="0" y="0"/>
          <a:chExt cx="0" cy="0"/>
        </a:xfrm>
      </p:grpSpPr>
      <p:sp>
        <p:nvSpPr>
          <p:cNvPr id="258" name="Google Shape;258;p38"/>
          <p:cNvSpPr txBox="1"/>
          <p:nvPr>
            <p:ph type="title"/>
          </p:nvPr>
        </p:nvSpPr>
        <p:spPr>
          <a:xfrm>
            <a:off x="1048350" y="323850"/>
            <a:ext cx="7047300" cy="4824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 name="Google Shape;24;p5"/>
          <p:cNvSpPr txBox="1"/>
          <p:nvPr>
            <p:ph idx="1" type="subTitle"/>
          </p:nvPr>
        </p:nvSpPr>
        <p:spPr>
          <a:xfrm>
            <a:off x="3391500" y="4031300"/>
            <a:ext cx="23610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5" name="Google Shape;25;p5"/>
          <p:cNvSpPr txBox="1"/>
          <p:nvPr>
            <p:ph idx="2" type="subTitle"/>
          </p:nvPr>
        </p:nvSpPr>
        <p:spPr>
          <a:xfrm>
            <a:off x="785523" y="4031299"/>
            <a:ext cx="23610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 name="Google Shape;26;p5"/>
          <p:cNvSpPr txBox="1"/>
          <p:nvPr>
            <p:ph idx="3" type="subTitle"/>
          </p:nvPr>
        </p:nvSpPr>
        <p:spPr>
          <a:xfrm>
            <a:off x="3391500" y="3291725"/>
            <a:ext cx="2361000" cy="826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7" name="Google Shape;27;p5"/>
          <p:cNvSpPr txBox="1"/>
          <p:nvPr>
            <p:ph idx="4" type="subTitle"/>
          </p:nvPr>
        </p:nvSpPr>
        <p:spPr>
          <a:xfrm>
            <a:off x="785523" y="3291725"/>
            <a:ext cx="2361000" cy="826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8" name="Google Shape;28;p5"/>
          <p:cNvSpPr txBox="1"/>
          <p:nvPr>
            <p:ph idx="5" type="subTitle"/>
          </p:nvPr>
        </p:nvSpPr>
        <p:spPr>
          <a:xfrm>
            <a:off x="5997477" y="4031299"/>
            <a:ext cx="23610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 name="Google Shape;29;p5"/>
          <p:cNvSpPr txBox="1"/>
          <p:nvPr>
            <p:ph idx="6" type="subTitle"/>
          </p:nvPr>
        </p:nvSpPr>
        <p:spPr>
          <a:xfrm>
            <a:off x="5997477" y="3291725"/>
            <a:ext cx="2361000" cy="8262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dk2"/>
                </a:solidFill>
                <a:latin typeface="Nunito Black"/>
                <a:ea typeface="Nunito Black"/>
                <a:cs typeface="Nunito Black"/>
                <a:sym typeface="Nunito Black"/>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30" name="Google Shape;30;p5"/>
          <p:cNvPicPr preferRelativeResize="0"/>
          <p:nvPr/>
        </p:nvPicPr>
        <p:blipFill rotWithShape="1">
          <a:blip r:embed="rId2">
            <a:alphaModFix/>
          </a:blip>
          <a:srcRect b="0" l="1623" r="22527" t="16638"/>
          <a:stretch/>
        </p:blipFill>
        <p:spPr>
          <a:xfrm>
            <a:off x="75" y="0"/>
            <a:ext cx="9143997" cy="4092403"/>
          </a:xfrm>
          <a:prstGeom prst="rect">
            <a:avLst/>
          </a:prstGeom>
          <a:noFill/>
          <a:ln>
            <a:noFill/>
          </a:ln>
        </p:spPr>
      </p:pic>
      <p:pic>
        <p:nvPicPr>
          <p:cNvPr id="31" name="Google Shape;31;p5"/>
          <p:cNvPicPr preferRelativeResize="0"/>
          <p:nvPr/>
        </p:nvPicPr>
        <p:blipFill>
          <a:blip r:embed="rId3">
            <a:alphaModFix/>
          </a:blip>
          <a:stretch>
            <a:fillRect/>
          </a:stretch>
        </p:blipFill>
        <p:spPr>
          <a:xfrm rot="-5842418">
            <a:off x="8234338" y="-1253894"/>
            <a:ext cx="1404801" cy="2923814"/>
          </a:xfrm>
          <a:prstGeom prst="rect">
            <a:avLst/>
          </a:prstGeom>
          <a:noFill/>
          <a:ln>
            <a:noFill/>
          </a:ln>
        </p:spPr>
      </p:pic>
      <p:pic>
        <p:nvPicPr>
          <p:cNvPr id="32" name="Google Shape;32;p5"/>
          <p:cNvPicPr preferRelativeResize="0"/>
          <p:nvPr/>
        </p:nvPicPr>
        <p:blipFill>
          <a:blip r:embed="rId4">
            <a:alphaModFix/>
          </a:blip>
          <a:stretch>
            <a:fillRect/>
          </a:stretch>
        </p:blipFill>
        <p:spPr>
          <a:xfrm rot="-4425140">
            <a:off x="-508336" y="-374367"/>
            <a:ext cx="1487170" cy="116478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pic>
        <p:nvPicPr>
          <p:cNvPr id="34" name="Google Shape;34;p6"/>
          <p:cNvPicPr preferRelativeResize="0"/>
          <p:nvPr/>
        </p:nvPicPr>
        <p:blipFill rotWithShape="1">
          <a:blip r:embed="rId2">
            <a:alphaModFix amt="98000"/>
          </a:blip>
          <a:srcRect b="15668" l="0" r="0" t="0"/>
          <a:stretch/>
        </p:blipFill>
        <p:spPr>
          <a:xfrm>
            <a:off x="0" y="2"/>
            <a:ext cx="9144003" cy="5143499"/>
          </a:xfrm>
          <a:prstGeom prst="rect">
            <a:avLst/>
          </a:prstGeom>
          <a:noFill/>
          <a:ln>
            <a:noFill/>
          </a:ln>
        </p:spPr>
      </p:pic>
      <p:sp>
        <p:nvSpPr>
          <p:cNvPr id="35" name="Google Shape;35;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36" name="Google Shape;36;p6"/>
          <p:cNvPicPr preferRelativeResize="0"/>
          <p:nvPr/>
        </p:nvPicPr>
        <p:blipFill>
          <a:blip r:embed="rId3">
            <a:alphaModFix/>
          </a:blip>
          <a:stretch>
            <a:fillRect/>
          </a:stretch>
        </p:blipFill>
        <p:spPr>
          <a:xfrm>
            <a:off x="7866381" y="4218590"/>
            <a:ext cx="3602831" cy="1275409"/>
          </a:xfrm>
          <a:prstGeom prst="rect">
            <a:avLst/>
          </a:prstGeom>
          <a:noFill/>
          <a:ln>
            <a:noFill/>
          </a:ln>
        </p:spPr>
      </p:pic>
      <p:pic>
        <p:nvPicPr>
          <p:cNvPr id="37" name="Google Shape;37;p6"/>
          <p:cNvPicPr preferRelativeResize="0"/>
          <p:nvPr/>
        </p:nvPicPr>
        <p:blipFill>
          <a:blip r:embed="rId4">
            <a:alphaModFix/>
          </a:blip>
          <a:stretch>
            <a:fillRect/>
          </a:stretch>
        </p:blipFill>
        <p:spPr>
          <a:xfrm flipH="1" rot="-2700000">
            <a:off x="241099" y="249936"/>
            <a:ext cx="539276" cy="743448"/>
          </a:xfrm>
          <a:prstGeom prst="rect">
            <a:avLst/>
          </a:prstGeom>
          <a:noFill/>
          <a:ln>
            <a:noFill/>
          </a:ln>
        </p:spPr>
      </p:pic>
      <p:pic>
        <p:nvPicPr>
          <p:cNvPr id="38" name="Google Shape;38;p6"/>
          <p:cNvPicPr preferRelativeResize="0"/>
          <p:nvPr/>
        </p:nvPicPr>
        <p:blipFill>
          <a:blip r:embed="rId5">
            <a:alphaModFix/>
          </a:blip>
          <a:stretch>
            <a:fillRect/>
          </a:stretch>
        </p:blipFill>
        <p:spPr>
          <a:xfrm flipH="1" rot="-1230759">
            <a:off x="-423225" y="3398023"/>
            <a:ext cx="2769253" cy="291653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pic>
        <p:nvPicPr>
          <p:cNvPr id="40" name="Google Shape;40;p7"/>
          <p:cNvPicPr preferRelativeResize="0"/>
          <p:nvPr/>
        </p:nvPicPr>
        <p:blipFill rotWithShape="1">
          <a:blip r:embed="rId2">
            <a:alphaModFix/>
          </a:blip>
          <a:srcRect b="0" l="1623" r="22527" t="16638"/>
          <a:stretch/>
        </p:blipFill>
        <p:spPr>
          <a:xfrm rot="10800000">
            <a:off x="75" y="1051100"/>
            <a:ext cx="9143997" cy="4092403"/>
          </a:xfrm>
          <a:prstGeom prst="rect">
            <a:avLst/>
          </a:prstGeom>
          <a:noFill/>
          <a:ln>
            <a:noFill/>
          </a:ln>
        </p:spPr>
      </p:pic>
      <p:sp>
        <p:nvSpPr>
          <p:cNvPr id="41" name="Google Shape;41;p7"/>
          <p:cNvSpPr txBox="1"/>
          <p:nvPr>
            <p:ph type="title"/>
          </p:nvPr>
        </p:nvSpPr>
        <p:spPr>
          <a:xfrm>
            <a:off x="720000" y="445025"/>
            <a:ext cx="7710900" cy="5727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2" name="Google Shape;42;p7"/>
          <p:cNvSpPr txBox="1"/>
          <p:nvPr>
            <p:ph idx="1" type="subTitle"/>
          </p:nvPr>
        </p:nvSpPr>
        <p:spPr>
          <a:xfrm>
            <a:off x="720000" y="1541950"/>
            <a:ext cx="4650900" cy="2298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2"/>
              </a:buClr>
              <a:buSzPts val="1600"/>
              <a:buFont typeface="Nunito Light"/>
              <a:buChar char="●"/>
              <a:defRPr sz="1600"/>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pic>
        <p:nvPicPr>
          <p:cNvPr id="43" name="Google Shape;43;p7"/>
          <p:cNvPicPr preferRelativeResize="0"/>
          <p:nvPr/>
        </p:nvPicPr>
        <p:blipFill>
          <a:blip r:embed="rId3">
            <a:alphaModFix/>
          </a:blip>
          <a:stretch>
            <a:fillRect/>
          </a:stretch>
        </p:blipFill>
        <p:spPr>
          <a:xfrm flipH="1" rot="-1602360">
            <a:off x="-286101" y="3235987"/>
            <a:ext cx="2769252" cy="291652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 name="Shape 44"/>
        <p:cNvGrpSpPr/>
        <p:nvPr/>
      </p:nvGrpSpPr>
      <p:grpSpPr>
        <a:xfrm>
          <a:off x="0" y="0"/>
          <a:ext cx="0" cy="0"/>
          <a:chOff x="0" y="0"/>
          <a:chExt cx="0" cy="0"/>
        </a:xfrm>
      </p:grpSpPr>
      <p:pic>
        <p:nvPicPr>
          <p:cNvPr id="45" name="Google Shape;45;p8"/>
          <p:cNvPicPr preferRelativeResize="0"/>
          <p:nvPr/>
        </p:nvPicPr>
        <p:blipFill rotWithShape="1">
          <a:blip r:embed="rId2">
            <a:alphaModFix amt="30000"/>
          </a:blip>
          <a:srcRect b="8880" l="0" r="0" t="6788"/>
          <a:stretch/>
        </p:blipFill>
        <p:spPr>
          <a:xfrm>
            <a:off x="0" y="0"/>
            <a:ext cx="9144003" cy="5143499"/>
          </a:xfrm>
          <a:prstGeom prst="rect">
            <a:avLst/>
          </a:prstGeom>
          <a:noFill/>
          <a:ln>
            <a:noFill/>
          </a:ln>
        </p:spPr>
      </p:pic>
      <p:pic>
        <p:nvPicPr>
          <p:cNvPr id="46" name="Google Shape;46;p8"/>
          <p:cNvPicPr preferRelativeResize="0"/>
          <p:nvPr/>
        </p:nvPicPr>
        <p:blipFill>
          <a:blip r:embed="rId3">
            <a:alphaModFix/>
          </a:blip>
          <a:stretch>
            <a:fillRect/>
          </a:stretch>
        </p:blipFill>
        <p:spPr>
          <a:xfrm rot="-8465534">
            <a:off x="-97678" y="-1464321"/>
            <a:ext cx="3883985" cy="4090535"/>
          </a:xfrm>
          <a:prstGeom prst="rect">
            <a:avLst/>
          </a:prstGeom>
          <a:noFill/>
          <a:ln>
            <a:noFill/>
          </a:ln>
        </p:spPr>
      </p:pic>
      <p:sp>
        <p:nvSpPr>
          <p:cNvPr id="47" name="Google Shape;47;p8"/>
          <p:cNvSpPr txBox="1"/>
          <p:nvPr>
            <p:ph type="title"/>
          </p:nvPr>
        </p:nvSpPr>
        <p:spPr>
          <a:xfrm>
            <a:off x="1356450" y="1307100"/>
            <a:ext cx="6431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pic>
        <p:nvPicPr>
          <p:cNvPr id="48" name="Google Shape;48;p8"/>
          <p:cNvPicPr preferRelativeResize="0"/>
          <p:nvPr/>
        </p:nvPicPr>
        <p:blipFill>
          <a:blip r:embed="rId4">
            <a:alphaModFix/>
          </a:blip>
          <a:stretch>
            <a:fillRect/>
          </a:stretch>
        </p:blipFill>
        <p:spPr>
          <a:xfrm rot="8099983">
            <a:off x="8005163" y="4409133"/>
            <a:ext cx="1487171" cy="1164779"/>
          </a:xfrm>
          <a:prstGeom prst="rect">
            <a:avLst/>
          </a:prstGeom>
          <a:noFill/>
          <a:ln>
            <a:noFill/>
          </a:ln>
        </p:spPr>
      </p:pic>
      <p:pic>
        <p:nvPicPr>
          <p:cNvPr id="49" name="Google Shape;49;p8"/>
          <p:cNvPicPr preferRelativeResize="0"/>
          <p:nvPr/>
        </p:nvPicPr>
        <p:blipFill>
          <a:blip r:embed="rId5">
            <a:alphaModFix/>
          </a:blip>
          <a:stretch>
            <a:fillRect/>
          </a:stretch>
        </p:blipFill>
        <p:spPr>
          <a:xfrm rot="-3471684">
            <a:off x="7116350" y="4564025"/>
            <a:ext cx="620190" cy="855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 name="Shape 50"/>
        <p:cNvGrpSpPr/>
        <p:nvPr/>
      </p:nvGrpSpPr>
      <p:grpSpPr>
        <a:xfrm>
          <a:off x="0" y="0"/>
          <a:ext cx="0" cy="0"/>
          <a:chOff x="0" y="0"/>
          <a:chExt cx="0" cy="0"/>
        </a:xfrm>
      </p:grpSpPr>
      <p:pic>
        <p:nvPicPr>
          <p:cNvPr id="51" name="Google Shape;51;p9"/>
          <p:cNvPicPr preferRelativeResize="0"/>
          <p:nvPr/>
        </p:nvPicPr>
        <p:blipFill rotWithShape="1">
          <a:blip r:embed="rId2">
            <a:alphaModFix amt="80000"/>
          </a:blip>
          <a:srcRect b="48617" l="3044" r="0" t="0"/>
          <a:stretch/>
        </p:blipFill>
        <p:spPr>
          <a:xfrm flipH="1" rot="10800000">
            <a:off x="0" y="-17499"/>
            <a:ext cx="9144003" cy="3289049"/>
          </a:xfrm>
          <a:prstGeom prst="rect">
            <a:avLst/>
          </a:prstGeom>
          <a:noFill/>
          <a:ln>
            <a:noFill/>
          </a:ln>
        </p:spPr>
      </p:pic>
      <p:sp>
        <p:nvSpPr>
          <p:cNvPr id="52" name="Google Shape;52;p9"/>
          <p:cNvSpPr txBox="1"/>
          <p:nvPr>
            <p:ph type="title"/>
          </p:nvPr>
        </p:nvSpPr>
        <p:spPr>
          <a:xfrm>
            <a:off x="3557875" y="937973"/>
            <a:ext cx="4872900" cy="1384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500"/>
              <a:buNone/>
              <a:defRPr sz="96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3" name="Google Shape;53;p9"/>
          <p:cNvSpPr txBox="1"/>
          <p:nvPr>
            <p:ph idx="1" type="subTitle"/>
          </p:nvPr>
        </p:nvSpPr>
        <p:spPr>
          <a:xfrm>
            <a:off x="3557875" y="2398538"/>
            <a:ext cx="4872900" cy="801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10"/>
          <p:cNvSpPr txBox="1"/>
          <p:nvPr>
            <p:ph type="title"/>
          </p:nvPr>
        </p:nvSpPr>
        <p:spPr>
          <a:xfrm>
            <a:off x="713375" y="3892625"/>
            <a:ext cx="7717500" cy="694500"/>
          </a:xfrm>
          <a:prstGeom prst="rect">
            <a:avLst/>
          </a:prstGeom>
          <a:solidFill>
            <a:srgbClr val="FFFFFF">
              <a:alpha val="24400"/>
            </a:srgbClr>
          </a:solidFill>
        </p:spPr>
        <p:txBody>
          <a:bodyPr anchorCtr="0" anchor="t" bIns="91425" lIns="91425" spcFirstLastPara="1" rIns="91425" wrap="square" tIns="91425">
            <a:noAutofit/>
          </a:bodyPr>
          <a:lstStyle>
            <a:lvl1pPr lvl="0" rtl="0" algn="ctr">
              <a:spcBef>
                <a:spcPts val="0"/>
              </a:spcBef>
              <a:spcAft>
                <a:spcPts val="0"/>
              </a:spcAft>
              <a:buSzPts val="3500"/>
              <a:buNone/>
              <a:defRPr>
                <a:solidFill>
                  <a:schemeClr val="lt1"/>
                </a:solidFill>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56" name="Google Shape;56;p10"/>
          <p:cNvPicPr preferRelativeResize="0"/>
          <p:nvPr/>
        </p:nvPicPr>
        <p:blipFill>
          <a:blip r:embed="rId2">
            <a:alphaModFix/>
          </a:blip>
          <a:stretch>
            <a:fillRect/>
          </a:stretch>
        </p:blipFill>
        <p:spPr>
          <a:xfrm flipH="1" rot="6360851">
            <a:off x="-133999" y="-1352336"/>
            <a:ext cx="1925124" cy="4006748"/>
          </a:xfrm>
          <a:prstGeom prst="rect">
            <a:avLst/>
          </a:prstGeom>
          <a:noFill/>
          <a:ln>
            <a:noFill/>
          </a:ln>
        </p:spPr>
      </p:pic>
      <p:sp>
        <p:nvSpPr>
          <p:cNvPr id="57" name="Google Shape;57;p10"/>
          <p:cNvSpPr/>
          <p:nvPr/>
        </p:nvSpPr>
        <p:spPr>
          <a:xfrm>
            <a:off x="0" y="2405550"/>
            <a:ext cx="9144000" cy="2746500"/>
          </a:xfrm>
          <a:prstGeom prst="rect">
            <a:avLst/>
          </a:prstGeom>
          <a:gradFill>
            <a:gsLst>
              <a:gs pos="0">
                <a:srgbClr val="1459B8">
                  <a:alpha val="61176"/>
                </a:srgbClr>
              </a:gs>
              <a:gs pos="100000">
                <a:srgbClr val="FFFFFF">
                  <a:alpha val="0"/>
                </a:srgbClr>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3.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500"/>
              <a:buFont typeface="Nunito"/>
              <a:buNone/>
              <a:defRPr b="1" sz="3500">
                <a:solidFill>
                  <a:schemeClr val="dk1"/>
                </a:solidFill>
                <a:latin typeface="Nunito"/>
                <a:ea typeface="Nunito"/>
                <a:cs typeface="Nunito"/>
                <a:sym typeface="Nunito"/>
              </a:defRPr>
            </a:lvl1pPr>
            <a:lvl2pPr lvl="1" rtl="0"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gn="ctr">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indent="-317500" lvl="1" marL="9144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E2A47"/>
        </a:solidFill>
      </p:bgPr>
    </p:bg>
    <p:spTree>
      <p:nvGrpSpPr>
        <p:cNvPr id="253" name="Shape 253"/>
        <p:cNvGrpSpPr/>
        <p:nvPr/>
      </p:nvGrpSpPr>
      <p:grpSpPr>
        <a:xfrm>
          <a:off x="0" y="0"/>
          <a:ext cx="0" cy="0"/>
          <a:chOff x="0" y="0"/>
          <a:chExt cx="0" cy="0"/>
        </a:xfrm>
      </p:grpSpPr>
      <p:sp>
        <p:nvSpPr>
          <p:cNvPr id="254" name="Google Shape;254;p36"/>
          <p:cNvSpPr txBox="1"/>
          <p:nvPr>
            <p:ph type="title"/>
          </p:nvPr>
        </p:nvSpPr>
        <p:spPr>
          <a:xfrm>
            <a:off x="1068100" y="933450"/>
            <a:ext cx="7047300" cy="4824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FFFFFF"/>
              </a:buClr>
              <a:buSzPts val="2400"/>
              <a:buNone/>
              <a:defRPr sz="2400">
                <a:solidFill>
                  <a:srgbClr val="FFFFFF"/>
                </a:solidFill>
              </a:defRPr>
            </a:lvl1pPr>
            <a:lvl2pPr lvl="1" rtl="0" algn="ctr">
              <a:spcBef>
                <a:spcPts val="0"/>
              </a:spcBef>
              <a:spcAft>
                <a:spcPts val="0"/>
              </a:spcAft>
              <a:buClr>
                <a:srgbClr val="FFFFFF"/>
              </a:buClr>
              <a:buSzPts val="2400"/>
              <a:buNone/>
              <a:defRPr sz="2400">
                <a:solidFill>
                  <a:srgbClr val="FFFFFF"/>
                </a:solidFill>
              </a:defRPr>
            </a:lvl2pPr>
            <a:lvl3pPr lvl="2" rtl="0" algn="ctr">
              <a:spcBef>
                <a:spcPts val="0"/>
              </a:spcBef>
              <a:spcAft>
                <a:spcPts val="0"/>
              </a:spcAft>
              <a:buClr>
                <a:srgbClr val="FFFFFF"/>
              </a:buClr>
              <a:buSzPts val="2400"/>
              <a:buNone/>
              <a:defRPr sz="2400">
                <a:solidFill>
                  <a:srgbClr val="FFFFFF"/>
                </a:solidFill>
              </a:defRPr>
            </a:lvl3pPr>
            <a:lvl4pPr lvl="3" rtl="0" algn="ctr">
              <a:spcBef>
                <a:spcPts val="0"/>
              </a:spcBef>
              <a:spcAft>
                <a:spcPts val="0"/>
              </a:spcAft>
              <a:buClr>
                <a:srgbClr val="FFFFFF"/>
              </a:buClr>
              <a:buSzPts val="2400"/>
              <a:buNone/>
              <a:defRPr sz="2400">
                <a:solidFill>
                  <a:srgbClr val="FFFFFF"/>
                </a:solidFill>
              </a:defRPr>
            </a:lvl4pPr>
            <a:lvl5pPr lvl="4" rtl="0" algn="ctr">
              <a:spcBef>
                <a:spcPts val="0"/>
              </a:spcBef>
              <a:spcAft>
                <a:spcPts val="0"/>
              </a:spcAft>
              <a:buClr>
                <a:srgbClr val="FFFFFF"/>
              </a:buClr>
              <a:buSzPts val="2400"/>
              <a:buNone/>
              <a:defRPr sz="2400">
                <a:solidFill>
                  <a:srgbClr val="FFFFFF"/>
                </a:solidFill>
              </a:defRPr>
            </a:lvl5pPr>
            <a:lvl6pPr lvl="5" rtl="0" algn="ctr">
              <a:spcBef>
                <a:spcPts val="0"/>
              </a:spcBef>
              <a:spcAft>
                <a:spcPts val="0"/>
              </a:spcAft>
              <a:buClr>
                <a:srgbClr val="FFFFFF"/>
              </a:buClr>
              <a:buSzPts val="2400"/>
              <a:buNone/>
              <a:defRPr sz="2400">
                <a:solidFill>
                  <a:srgbClr val="FFFFFF"/>
                </a:solidFill>
              </a:defRPr>
            </a:lvl6pPr>
            <a:lvl7pPr lvl="6" rtl="0" algn="ctr">
              <a:spcBef>
                <a:spcPts val="0"/>
              </a:spcBef>
              <a:spcAft>
                <a:spcPts val="0"/>
              </a:spcAft>
              <a:buClr>
                <a:srgbClr val="FFFFFF"/>
              </a:buClr>
              <a:buSzPts val="2400"/>
              <a:buNone/>
              <a:defRPr sz="2400">
                <a:solidFill>
                  <a:srgbClr val="FFFFFF"/>
                </a:solidFill>
              </a:defRPr>
            </a:lvl7pPr>
            <a:lvl8pPr lvl="7" rtl="0" algn="ctr">
              <a:spcBef>
                <a:spcPts val="0"/>
              </a:spcBef>
              <a:spcAft>
                <a:spcPts val="0"/>
              </a:spcAft>
              <a:buClr>
                <a:srgbClr val="FFFFFF"/>
              </a:buClr>
              <a:buSzPts val="2400"/>
              <a:buNone/>
              <a:defRPr sz="2400">
                <a:solidFill>
                  <a:srgbClr val="FFFFFF"/>
                </a:solidFill>
              </a:defRPr>
            </a:lvl8pPr>
            <a:lvl9pPr lvl="8" rtl="0" algn="ctr">
              <a:spcBef>
                <a:spcPts val="0"/>
              </a:spcBef>
              <a:spcAft>
                <a:spcPts val="0"/>
              </a:spcAft>
              <a:buClr>
                <a:srgbClr val="FFFFFF"/>
              </a:buClr>
              <a:buSzPts val="2400"/>
              <a:buNone/>
              <a:defRPr sz="2400">
                <a:solidFill>
                  <a:srgbClr val="FFFFFF"/>
                </a:solidFill>
              </a:defRPr>
            </a:lvl9pPr>
          </a:lstStyle>
          <a:p/>
        </p:txBody>
      </p:sp>
      <p:sp>
        <p:nvSpPr>
          <p:cNvPr id="255" name="Google Shape;255;p36"/>
          <p:cNvSpPr txBox="1"/>
          <p:nvPr>
            <p:ph idx="1" type="body"/>
          </p:nvPr>
        </p:nvSpPr>
        <p:spPr>
          <a:xfrm>
            <a:off x="1068100" y="1695450"/>
            <a:ext cx="7047300" cy="2502000"/>
          </a:xfrm>
          <a:prstGeom prst="rect">
            <a:avLst/>
          </a:prstGeom>
          <a:noFill/>
          <a:ln>
            <a:noFill/>
          </a:ln>
        </p:spPr>
        <p:txBody>
          <a:bodyPr anchorCtr="0" anchor="t" bIns="91425" lIns="91425" spcFirstLastPara="1" rIns="91425" wrap="square" tIns="91425">
            <a:noAutofit/>
          </a:bodyPr>
          <a:lstStyle>
            <a:lvl1pPr indent="-298450" lvl="0" marL="457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indent="-298450" lvl="1" marL="914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indent="-298450" lvl="2" marL="1371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indent="-298450" lvl="3" marL="1828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indent="-298450" lvl="4" marL="22860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indent="-298450" lvl="5" marL="27432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indent="-298450" lvl="6" marL="32004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indent="-298450" lvl="7" marL="36576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indent="-298450" lvl="8" marL="411480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3.png"/><Relationship Id="rId5"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hyperlink" Target="http://www.youtube.com/watch?v=zauJQzti7FQ" TargetMode="Externa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www.youtube.com/watch?v=6H_VDhXiFk4" TargetMode="Externa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hyperlink" Target="http://drive.google.com/file/d/1TeFsXkndKekUue44UNjyeMn27CwD7lHp/view" TargetMode="Externa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hyperlink" Target="https://bit.ly/GLOWANDGROWTAL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 Id="rId3" Type="http://schemas.openxmlformats.org/officeDocument/2006/relationships/hyperlink" Target="http://www.youtube.com/watch?v=L2bxwnm7JG4" TargetMode="Externa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0.xml"/><Relationship Id="rId3" Type="http://schemas.openxmlformats.org/officeDocument/2006/relationships/hyperlink" Target="http://drive.google.com/file/d/1TeFsXkndKekUue44UNjyeMn27CwD7lHp/view" TargetMode="External"/><Relationship Id="rId4" Type="http://schemas.openxmlformats.org/officeDocument/2006/relationships/image" Target="../media/image29.jpg"/><Relationship Id="rId5" Type="http://schemas.openxmlformats.org/officeDocument/2006/relationships/hyperlink" Target="https://eg-v2.squarespace.com/series-folder" TargetMode="External"/><Relationship Id="rId6"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1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http://www.youtube.com/watch?v=Xc7qjONSlt4" TargetMode="Externa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drive.google.com/file/d/1_OEoePnAV4VGriA8Nd6Yuk1IwImispvV/view" TargetMode="External"/><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3.png"/><Relationship Id="rId8"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5.png"/><Relationship Id="rId4" Type="http://schemas.openxmlformats.org/officeDocument/2006/relationships/hyperlink" Target="https://bit.ly/GLOWANDGROWTALK"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1.xml"/><Relationship Id="rId3" Type="http://schemas.openxmlformats.org/officeDocument/2006/relationships/hyperlink" Target="http://bit.ly/2PfT4lq" TargetMode="Externa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hyperlink" Target="http://www.youtube.com/watch?v=0Y35D_q3Y8w" TargetMode="Externa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9"/>
          <p:cNvSpPr txBox="1"/>
          <p:nvPr>
            <p:ph type="title"/>
          </p:nvPr>
        </p:nvSpPr>
        <p:spPr>
          <a:xfrm>
            <a:off x="720000" y="1975125"/>
            <a:ext cx="47208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Creative</a:t>
            </a:r>
            <a:r>
              <a:rPr lang="en"/>
              <a:t> Communication &amp; Climate Change</a:t>
            </a:r>
            <a:endParaRPr/>
          </a:p>
        </p:txBody>
      </p:sp>
      <p:grpSp>
        <p:nvGrpSpPr>
          <p:cNvPr id="264" name="Google Shape;264;p39"/>
          <p:cNvGrpSpPr/>
          <p:nvPr/>
        </p:nvGrpSpPr>
        <p:grpSpPr>
          <a:xfrm>
            <a:off x="126125" y="4352813"/>
            <a:ext cx="708000" cy="697800"/>
            <a:chOff x="51350" y="4238725"/>
            <a:chExt cx="708000" cy="697800"/>
          </a:xfrm>
        </p:grpSpPr>
        <p:sp>
          <p:nvSpPr>
            <p:cNvPr id="265" name="Google Shape;265;p39"/>
            <p:cNvSpPr/>
            <p:nvPr/>
          </p:nvSpPr>
          <p:spPr>
            <a:xfrm>
              <a:off x="51350" y="4238725"/>
              <a:ext cx="708000" cy="697800"/>
            </a:xfrm>
            <a:prstGeom prst="ellipse">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 name="Google Shape;266;p39"/>
            <p:cNvPicPr preferRelativeResize="0"/>
            <p:nvPr/>
          </p:nvPicPr>
          <p:blipFill>
            <a:blip r:embed="rId3">
              <a:alphaModFix/>
            </a:blip>
            <a:stretch>
              <a:fillRect/>
            </a:stretch>
          </p:blipFill>
          <p:spPr>
            <a:xfrm>
              <a:off x="110338" y="4292612"/>
              <a:ext cx="590025" cy="590025"/>
            </a:xfrm>
            <a:prstGeom prst="rect">
              <a:avLst/>
            </a:prstGeom>
            <a:noFill/>
            <a:ln>
              <a:noFill/>
            </a:ln>
          </p:spPr>
        </p:pic>
      </p:grpSp>
      <p:grpSp>
        <p:nvGrpSpPr>
          <p:cNvPr id="267" name="Google Shape;267;p39"/>
          <p:cNvGrpSpPr/>
          <p:nvPr/>
        </p:nvGrpSpPr>
        <p:grpSpPr>
          <a:xfrm>
            <a:off x="7370800" y="4734938"/>
            <a:ext cx="1673100" cy="330900"/>
            <a:chOff x="7370800" y="4734938"/>
            <a:chExt cx="1673100" cy="330900"/>
          </a:xfrm>
        </p:grpSpPr>
        <p:sp>
          <p:nvSpPr>
            <p:cNvPr id="268" name="Google Shape;268;p39"/>
            <p:cNvSpPr/>
            <p:nvPr/>
          </p:nvSpPr>
          <p:spPr>
            <a:xfrm>
              <a:off x="7370800" y="4734938"/>
              <a:ext cx="1673100" cy="330900"/>
            </a:xfrm>
            <a:prstGeom prst="roundRect">
              <a:avLst>
                <a:gd fmla="val 16667" name="adj"/>
              </a:avLst>
            </a:prstGeom>
            <a:solidFill>
              <a:srgbClr val="FFFFFF"/>
            </a:solidFill>
            <a:ln cap="flat" cmpd="sng" w="9525">
              <a:solidFill>
                <a:srgbClr val="C05F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 name="Google Shape;269;p39"/>
            <p:cNvPicPr preferRelativeResize="0"/>
            <p:nvPr/>
          </p:nvPicPr>
          <p:blipFill>
            <a:blip r:embed="rId4">
              <a:alphaModFix/>
            </a:blip>
            <a:stretch>
              <a:fillRect/>
            </a:stretch>
          </p:blipFill>
          <p:spPr>
            <a:xfrm>
              <a:off x="7482720" y="4750162"/>
              <a:ext cx="1449251" cy="300475"/>
            </a:xfrm>
            <a:prstGeom prst="rect">
              <a:avLst/>
            </a:prstGeom>
            <a:noFill/>
            <a:ln>
              <a:noFill/>
            </a:ln>
          </p:spPr>
        </p:pic>
      </p:grpSp>
      <p:sp>
        <p:nvSpPr>
          <p:cNvPr id="270" name="Google Shape;270;p39"/>
          <p:cNvSpPr/>
          <p:nvPr/>
        </p:nvSpPr>
        <p:spPr>
          <a:xfrm>
            <a:off x="990787" y="4734951"/>
            <a:ext cx="1277268" cy="366400"/>
          </a:xfrm>
          <a:prstGeom prst="roundRect">
            <a:avLst>
              <a:gd fmla="val 16667" name="adj"/>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39"/>
          <p:cNvPicPr preferRelativeResize="0"/>
          <p:nvPr/>
        </p:nvPicPr>
        <p:blipFill>
          <a:blip r:embed="rId5">
            <a:alphaModFix/>
          </a:blip>
          <a:stretch>
            <a:fillRect/>
          </a:stretch>
        </p:blipFill>
        <p:spPr>
          <a:xfrm>
            <a:off x="1060463" y="4795564"/>
            <a:ext cx="1173712" cy="269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descr="The oceans play a significant role in absorbing greenhouse gases, like carbon dioxide, and heat from the atmosphere. This absorption can help mitigate the early effects of human-emissions of carbon dioxide.&#10;&#10;The Atlantic Meridional Overturning Circulation acts as a conveyor belt of ocean water from Florida to Greenland. Along the journey north, water near the surface absorbs greenhouse gases, which sink down as the water cools near Greenland. In this way, the ocean effectively buries the gases deep below the surface.&#10;&#10;Download the video: https://svs.gsfc.nasa.gov/12629" id="336" name="Google Shape;336;p48" title="Ocean circulation plays an important role in absorbing carbon from the atmosphere">
            <a:hlinkClick r:id="rId3"/>
          </p:cNvPr>
          <p:cNvPicPr preferRelativeResize="0"/>
          <p:nvPr/>
        </p:nvPicPr>
        <p:blipFill>
          <a:blip r:embed="rId4">
            <a:alphaModFix/>
          </a:blip>
          <a:stretch>
            <a:fillRect/>
          </a:stretch>
        </p:blipFill>
        <p:spPr>
          <a:xfrm>
            <a:off x="4035025" y="1408575"/>
            <a:ext cx="4209525" cy="2367850"/>
          </a:xfrm>
          <a:prstGeom prst="rect">
            <a:avLst/>
          </a:prstGeom>
          <a:noFill/>
          <a:ln>
            <a:noFill/>
          </a:ln>
        </p:spPr>
      </p:pic>
      <p:sp>
        <p:nvSpPr>
          <p:cNvPr id="337" name="Google Shape;337;p48"/>
          <p:cNvSpPr txBox="1"/>
          <p:nvPr>
            <p:ph type="title"/>
          </p:nvPr>
        </p:nvSpPr>
        <p:spPr>
          <a:xfrm>
            <a:off x="936763" y="1866900"/>
            <a:ext cx="2903400" cy="1154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ocean is climate’s heart.</a:t>
            </a:r>
            <a:endParaRPr/>
          </a:p>
        </p:txBody>
      </p:sp>
      <p:sp>
        <p:nvSpPr>
          <p:cNvPr id="338" name="Google Shape;338;p48"/>
          <p:cNvSpPr txBox="1"/>
          <p:nvPr>
            <p:ph idx="1" type="subTitle"/>
          </p:nvPr>
        </p:nvSpPr>
        <p:spPr>
          <a:xfrm>
            <a:off x="936763" y="3021300"/>
            <a:ext cx="2903400" cy="105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does the video convey the importance of the ocean?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can you creatively communicate through art?</a:t>
            </a:r>
            <a:endParaRPr/>
          </a:p>
        </p:txBody>
      </p:sp>
      <p:sp>
        <p:nvSpPr>
          <p:cNvPr id="344" name="Google Shape;344;p49"/>
          <p:cNvSpPr txBox="1"/>
          <p:nvPr>
            <p:ph idx="1" type="body"/>
          </p:nvPr>
        </p:nvSpPr>
        <p:spPr>
          <a:xfrm>
            <a:off x="720000" y="1935175"/>
            <a:ext cx="7704000" cy="2697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Revisit your art from the beginning of class.</a:t>
            </a:r>
            <a:endParaRPr sz="1800"/>
          </a:p>
          <a:p>
            <a:pPr indent="-342900" lvl="0" marL="457200" rtl="0" algn="l">
              <a:spcBef>
                <a:spcPts val="0"/>
              </a:spcBef>
              <a:spcAft>
                <a:spcPts val="0"/>
              </a:spcAft>
              <a:buSzPts val="1800"/>
              <a:buChar char="●"/>
            </a:pPr>
            <a:r>
              <a:rPr lang="en" sz="1800"/>
              <a:t>Consider how you interpreted Alisa Singer’s art. How do YOU want to convey what you see, hear, or feel about the ocean?</a:t>
            </a:r>
            <a:endParaRPr sz="1800"/>
          </a:p>
          <a:p>
            <a:pPr indent="-342900" lvl="0" marL="457200" rtl="0" algn="l">
              <a:spcBef>
                <a:spcPts val="0"/>
              </a:spcBef>
              <a:spcAft>
                <a:spcPts val="0"/>
              </a:spcAft>
              <a:buSzPts val="1800"/>
              <a:buChar char="●"/>
            </a:pPr>
            <a:r>
              <a:rPr lang="en" sz="1800"/>
              <a:t>As you learn something new every day, you will add or modify your art!</a:t>
            </a:r>
            <a:endParaRPr sz="1800"/>
          </a:p>
        </p:txBody>
      </p:sp>
      <p:sp>
        <p:nvSpPr>
          <p:cNvPr id="345" name="Google Shape;345;p49"/>
          <p:cNvSpPr txBox="1"/>
          <p:nvPr>
            <p:ph type="title"/>
          </p:nvPr>
        </p:nvSpPr>
        <p:spPr>
          <a:xfrm>
            <a:off x="720000" y="35692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E76A28"/>
                </a:solidFill>
              </a:rPr>
              <a:t>Time to edit!</a:t>
            </a:r>
            <a:endParaRPr>
              <a:solidFill>
                <a:srgbClr val="E76A2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Homework: Lesson 1 Journal Entry</a:t>
            </a:r>
            <a:endParaRPr/>
          </a:p>
        </p:txBody>
      </p:sp>
      <p:sp>
        <p:nvSpPr>
          <p:cNvPr id="351" name="Google Shape;351;p50"/>
          <p:cNvSpPr txBox="1"/>
          <p:nvPr>
            <p:ph idx="1" type="subTitle"/>
          </p:nvPr>
        </p:nvSpPr>
        <p:spPr>
          <a:xfrm>
            <a:off x="4813900" y="2257700"/>
            <a:ext cx="3214500" cy="2346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a:t>How did the information from today’s lesson influence your art?</a:t>
            </a:r>
            <a:endParaRPr/>
          </a:p>
        </p:txBody>
      </p:sp>
      <p:sp>
        <p:nvSpPr>
          <p:cNvPr id="352" name="Google Shape;352;p50"/>
          <p:cNvSpPr txBox="1"/>
          <p:nvPr>
            <p:ph idx="2" type="subTitle"/>
          </p:nvPr>
        </p:nvSpPr>
        <p:spPr>
          <a:xfrm>
            <a:off x="1115625" y="2257700"/>
            <a:ext cx="3214500" cy="234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Describe in detail how your art changed. </a:t>
            </a:r>
            <a:endParaRPr/>
          </a:p>
        </p:txBody>
      </p:sp>
      <p:sp>
        <p:nvSpPr>
          <p:cNvPr id="353" name="Google Shape;353;p50"/>
          <p:cNvSpPr txBox="1"/>
          <p:nvPr>
            <p:ph idx="3" type="subTitle"/>
          </p:nvPr>
        </p:nvSpPr>
        <p:spPr>
          <a:xfrm>
            <a:off x="1115613" y="1583250"/>
            <a:ext cx="32145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1900">
                <a:solidFill>
                  <a:srgbClr val="E76A28"/>
                </a:solidFill>
                <a:latin typeface="Nunito"/>
                <a:ea typeface="Nunito"/>
                <a:cs typeface="Nunito"/>
                <a:sym typeface="Nunito"/>
              </a:rPr>
              <a:t>How did your art change today?</a:t>
            </a:r>
            <a:endParaRPr b="1" sz="1900">
              <a:solidFill>
                <a:srgbClr val="E76A28"/>
              </a:solidFill>
              <a:latin typeface="Nunito"/>
              <a:ea typeface="Nunito"/>
              <a:cs typeface="Nunito"/>
              <a:sym typeface="Nunito"/>
            </a:endParaRPr>
          </a:p>
        </p:txBody>
      </p:sp>
      <p:sp>
        <p:nvSpPr>
          <p:cNvPr id="354" name="Google Shape;354;p50"/>
          <p:cNvSpPr txBox="1"/>
          <p:nvPr>
            <p:ph idx="4" type="subTitle"/>
          </p:nvPr>
        </p:nvSpPr>
        <p:spPr>
          <a:xfrm>
            <a:off x="4813894" y="1583250"/>
            <a:ext cx="32145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1900">
                <a:solidFill>
                  <a:srgbClr val="E76A28"/>
                </a:solidFill>
                <a:latin typeface="Nunito"/>
                <a:ea typeface="Nunito"/>
                <a:cs typeface="Nunito"/>
                <a:sym typeface="Nunito"/>
              </a:rPr>
              <a:t>What was your reasoning for the changes?</a:t>
            </a:r>
            <a:endParaRPr b="1" sz="1900">
              <a:solidFill>
                <a:srgbClr val="E76A28"/>
              </a:solidFill>
              <a:latin typeface="Nunito"/>
              <a:ea typeface="Nunito"/>
              <a:cs typeface="Nunito"/>
              <a:sym typeface="Nuni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52"/>
          <p:cNvPicPr preferRelativeResize="0"/>
          <p:nvPr/>
        </p:nvPicPr>
        <p:blipFill>
          <a:blip r:embed="rId3">
            <a:alphaModFix/>
          </a:blip>
          <a:stretch>
            <a:fillRect/>
          </a:stretch>
        </p:blipFill>
        <p:spPr>
          <a:xfrm>
            <a:off x="2770581" y="3966290"/>
            <a:ext cx="3602831" cy="1275409"/>
          </a:xfrm>
          <a:prstGeom prst="rect">
            <a:avLst/>
          </a:prstGeom>
          <a:noFill/>
          <a:ln>
            <a:noFill/>
          </a:ln>
        </p:spPr>
      </p:pic>
      <p:pic>
        <p:nvPicPr>
          <p:cNvPr id="364" name="Google Shape;364;p52"/>
          <p:cNvPicPr preferRelativeResize="0"/>
          <p:nvPr/>
        </p:nvPicPr>
        <p:blipFill>
          <a:blip r:embed="rId3">
            <a:alphaModFix/>
          </a:blip>
          <a:stretch>
            <a:fillRect/>
          </a:stretch>
        </p:blipFill>
        <p:spPr>
          <a:xfrm flipH="1">
            <a:off x="-257363" y="3731952"/>
            <a:ext cx="3602831" cy="1275409"/>
          </a:xfrm>
          <a:prstGeom prst="rect">
            <a:avLst/>
          </a:prstGeom>
          <a:noFill/>
          <a:ln>
            <a:noFill/>
          </a:ln>
        </p:spPr>
      </p:pic>
      <p:pic>
        <p:nvPicPr>
          <p:cNvPr id="365" name="Google Shape;365;p52"/>
          <p:cNvPicPr preferRelativeResize="0"/>
          <p:nvPr/>
        </p:nvPicPr>
        <p:blipFill>
          <a:blip r:embed="rId3">
            <a:alphaModFix/>
          </a:blip>
          <a:stretch>
            <a:fillRect/>
          </a:stretch>
        </p:blipFill>
        <p:spPr>
          <a:xfrm>
            <a:off x="5609494" y="3731940"/>
            <a:ext cx="3602831" cy="1275409"/>
          </a:xfrm>
          <a:prstGeom prst="rect">
            <a:avLst/>
          </a:prstGeom>
          <a:noFill/>
          <a:ln>
            <a:noFill/>
          </a:ln>
        </p:spPr>
      </p:pic>
      <p:pic>
        <p:nvPicPr>
          <p:cNvPr id="366" name="Google Shape;366;p52"/>
          <p:cNvPicPr preferRelativeResize="0"/>
          <p:nvPr/>
        </p:nvPicPr>
        <p:blipFill>
          <a:blip r:embed="rId4">
            <a:alphaModFix/>
          </a:blip>
          <a:stretch>
            <a:fillRect/>
          </a:stretch>
        </p:blipFill>
        <p:spPr>
          <a:xfrm flipH="1">
            <a:off x="5442347" y="4189652"/>
            <a:ext cx="4271201" cy="1261750"/>
          </a:xfrm>
          <a:prstGeom prst="rect">
            <a:avLst/>
          </a:prstGeom>
          <a:noFill/>
          <a:ln>
            <a:noFill/>
          </a:ln>
        </p:spPr>
      </p:pic>
      <p:pic>
        <p:nvPicPr>
          <p:cNvPr id="367" name="Google Shape;367;p52"/>
          <p:cNvPicPr preferRelativeResize="0"/>
          <p:nvPr/>
        </p:nvPicPr>
        <p:blipFill>
          <a:blip r:embed="rId4">
            <a:alphaModFix/>
          </a:blip>
          <a:stretch>
            <a:fillRect/>
          </a:stretch>
        </p:blipFill>
        <p:spPr>
          <a:xfrm>
            <a:off x="-591550" y="4189652"/>
            <a:ext cx="4271201" cy="1261750"/>
          </a:xfrm>
          <a:prstGeom prst="rect">
            <a:avLst/>
          </a:prstGeom>
          <a:noFill/>
          <a:ln>
            <a:noFill/>
          </a:ln>
        </p:spPr>
      </p:pic>
      <p:sp>
        <p:nvSpPr>
          <p:cNvPr id="368" name="Google Shape;368;p52"/>
          <p:cNvSpPr txBox="1"/>
          <p:nvPr>
            <p:ph type="ctrTitle"/>
          </p:nvPr>
        </p:nvSpPr>
        <p:spPr>
          <a:xfrm>
            <a:off x="713225" y="615700"/>
            <a:ext cx="6809100" cy="194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500">
                <a:solidFill>
                  <a:schemeClr val="dk2"/>
                </a:solidFill>
                <a:latin typeface="Nunito Black"/>
                <a:ea typeface="Nunito Black"/>
                <a:cs typeface="Nunito Black"/>
                <a:sym typeface="Nunito Black"/>
              </a:rPr>
              <a:t>Lesson 2</a:t>
            </a:r>
            <a:r>
              <a:rPr lang="en" sz="5000">
                <a:solidFill>
                  <a:schemeClr val="dk2"/>
                </a:solidFill>
              </a:rPr>
              <a:t> </a:t>
            </a:r>
            <a:endParaRPr sz="5000">
              <a:solidFill>
                <a:schemeClr val="dk2"/>
              </a:solidFill>
            </a:endParaRPr>
          </a:p>
          <a:p>
            <a:pPr indent="0" lvl="0" marL="0" rtl="0" algn="l">
              <a:spcBef>
                <a:spcPts val="0"/>
              </a:spcBef>
              <a:spcAft>
                <a:spcPts val="0"/>
              </a:spcAft>
              <a:buNone/>
            </a:pPr>
            <a:r>
              <a:rPr lang="en" sz="5900"/>
              <a:t>The Ocean as Climate’s Heart</a:t>
            </a:r>
            <a:endParaRPr sz="5900"/>
          </a:p>
        </p:txBody>
      </p:sp>
      <p:sp>
        <p:nvSpPr>
          <p:cNvPr id="369" name="Google Shape;369;p52"/>
          <p:cNvSpPr txBox="1"/>
          <p:nvPr>
            <p:ph idx="1" type="subTitle"/>
          </p:nvPr>
        </p:nvSpPr>
        <p:spPr>
          <a:xfrm>
            <a:off x="713225" y="2954788"/>
            <a:ext cx="4528800" cy="44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Meaning of Ocean Acidification</a:t>
            </a:r>
            <a:endParaRPr/>
          </a:p>
        </p:txBody>
      </p:sp>
      <p:pic>
        <p:nvPicPr>
          <p:cNvPr id="370" name="Google Shape;370;p52"/>
          <p:cNvPicPr preferRelativeResize="0"/>
          <p:nvPr/>
        </p:nvPicPr>
        <p:blipFill>
          <a:blip r:embed="rId5">
            <a:alphaModFix/>
          </a:blip>
          <a:stretch>
            <a:fillRect/>
          </a:stretch>
        </p:blipFill>
        <p:spPr>
          <a:xfrm flipH="1" rot="585086">
            <a:off x="7123084" y="731856"/>
            <a:ext cx="1504482" cy="2111589"/>
          </a:xfrm>
          <a:prstGeom prst="rect">
            <a:avLst/>
          </a:prstGeom>
          <a:noFill/>
          <a:ln>
            <a:noFill/>
          </a:ln>
          <a:effectLst>
            <a:outerShdw blurRad="57150" rotWithShape="0" algn="bl" dir="5400000" dist="19050">
              <a:srgbClr val="000000">
                <a:alpha val="50000"/>
              </a:srgbClr>
            </a:outerShdw>
          </a:effectLst>
        </p:spPr>
      </p:pic>
      <p:pic>
        <p:nvPicPr>
          <p:cNvPr id="371" name="Google Shape;371;p52"/>
          <p:cNvPicPr preferRelativeResize="0"/>
          <p:nvPr/>
        </p:nvPicPr>
        <p:blipFill>
          <a:blip r:embed="rId3">
            <a:alphaModFix/>
          </a:blip>
          <a:stretch>
            <a:fillRect/>
          </a:stretch>
        </p:blipFill>
        <p:spPr>
          <a:xfrm>
            <a:off x="2770581" y="3966290"/>
            <a:ext cx="3602831" cy="1275409"/>
          </a:xfrm>
          <a:prstGeom prst="rect">
            <a:avLst/>
          </a:prstGeom>
          <a:noFill/>
          <a:ln>
            <a:noFill/>
          </a:ln>
        </p:spPr>
      </p:pic>
      <p:pic>
        <p:nvPicPr>
          <p:cNvPr id="372" name="Google Shape;372;p52"/>
          <p:cNvPicPr preferRelativeResize="0"/>
          <p:nvPr/>
        </p:nvPicPr>
        <p:blipFill>
          <a:blip r:embed="rId3">
            <a:alphaModFix/>
          </a:blip>
          <a:stretch>
            <a:fillRect/>
          </a:stretch>
        </p:blipFill>
        <p:spPr>
          <a:xfrm flipH="1">
            <a:off x="-257363" y="3731952"/>
            <a:ext cx="3602831" cy="1275409"/>
          </a:xfrm>
          <a:prstGeom prst="rect">
            <a:avLst/>
          </a:prstGeom>
          <a:noFill/>
          <a:ln>
            <a:noFill/>
          </a:ln>
        </p:spPr>
      </p:pic>
      <p:pic>
        <p:nvPicPr>
          <p:cNvPr id="373" name="Google Shape;373;p52"/>
          <p:cNvPicPr preferRelativeResize="0"/>
          <p:nvPr/>
        </p:nvPicPr>
        <p:blipFill>
          <a:blip r:embed="rId3">
            <a:alphaModFix/>
          </a:blip>
          <a:stretch>
            <a:fillRect/>
          </a:stretch>
        </p:blipFill>
        <p:spPr>
          <a:xfrm>
            <a:off x="5609494" y="3731940"/>
            <a:ext cx="3602831" cy="1275409"/>
          </a:xfrm>
          <a:prstGeom prst="rect">
            <a:avLst/>
          </a:prstGeom>
          <a:noFill/>
          <a:ln>
            <a:noFill/>
          </a:ln>
        </p:spPr>
      </p:pic>
      <p:pic>
        <p:nvPicPr>
          <p:cNvPr id="374" name="Google Shape;374;p52"/>
          <p:cNvPicPr preferRelativeResize="0"/>
          <p:nvPr/>
        </p:nvPicPr>
        <p:blipFill>
          <a:blip r:embed="rId4">
            <a:alphaModFix/>
          </a:blip>
          <a:stretch>
            <a:fillRect/>
          </a:stretch>
        </p:blipFill>
        <p:spPr>
          <a:xfrm flipH="1">
            <a:off x="5442347" y="4189652"/>
            <a:ext cx="4271201" cy="1261750"/>
          </a:xfrm>
          <a:prstGeom prst="rect">
            <a:avLst/>
          </a:prstGeom>
          <a:noFill/>
          <a:ln>
            <a:noFill/>
          </a:ln>
        </p:spPr>
      </p:pic>
      <p:pic>
        <p:nvPicPr>
          <p:cNvPr id="375" name="Google Shape;375;p52"/>
          <p:cNvPicPr preferRelativeResize="0"/>
          <p:nvPr/>
        </p:nvPicPr>
        <p:blipFill>
          <a:blip r:embed="rId4">
            <a:alphaModFix/>
          </a:blip>
          <a:stretch>
            <a:fillRect/>
          </a:stretch>
        </p:blipFill>
        <p:spPr>
          <a:xfrm>
            <a:off x="-591550" y="4189652"/>
            <a:ext cx="4271201" cy="1261750"/>
          </a:xfrm>
          <a:prstGeom prst="rect">
            <a:avLst/>
          </a:prstGeom>
          <a:noFill/>
          <a:ln>
            <a:noFill/>
          </a:ln>
        </p:spPr>
      </p:pic>
      <p:grpSp>
        <p:nvGrpSpPr>
          <p:cNvPr id="376" name="Google Shape;376;p52"/>
          <p:cNvGrpSpPr/>
          <p:nvPr/>
        </p:nvGrpSpPr>
        <p:grpSpPr>
          <a:xfrm>
            <a:off x="126125" y="4352813"/>
            <a:ext cx="708000" cy="697800"/>
            <a:chOff x="51350" y="4238725"/>
            <a:chExt cx="708000" cy="697800"/>
          </a:xfrm>
        </p:grpSpPr>
        <p:sp>
          <p:nvSpPr>
            <p:cNvPr id="377" name="Google Shape;377;p52"/>
            <p:cNvSpPr/>
            <p:nvPr/>
          </p:nvSpPr>
          <p:spPr>
            <a:xfrm>
              <a:off x="51350" y="4238725"/>
              <a:ext cx="708000" cy="697800"/>
            </a:xfrm>
            <a:prstGeom prst="ellipse">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8" name="Google Shape;378;p52"/>
            <p:cNvPicPr preferRelativeResize="0"/>
            <p:nvPr/>
          </p:nvPicPr>
          <p:blipFill>
            <a:blip r:embed="rId6">
              <a:alphaModFix/>
            </a:blip>
            <a:stretch>
              <a:fillRect/>
            </a:stretch>
          </p:blipFill>
          <p:spPr>
            <a:xfrm>
              <a:off x="110338" y="4292612"/>
              <a:ext cx="590025" cy="590025"/>
            </a:xfrm>
            <a:prstGeom prst="rect">
              <a:avLst/>
            </a:prstGeom>
            <a:noFill/>
            <a:ln>
              <a:noFill/>
            </a:ln>
          </p:spPr>
        </p:pic>
      </p:grpSp>
      <p:grpSp>
        <p:nvGrpSpPr>
          <p:cNvPr id="379" name="Google Shape;379;p52"/>
          <p:cNvGrpSpPr/>
          <p:nvPr/>
        </p:nvGrpSpPr>
        <p:grpSpPr>
          <a:xfrm>
            <a:off x="7370800" y="4734938"/>
            <a:ext cx="1673100" cy="330900"/>
            <a:chOff x="7370800" y="4734938"/>
            <a:chExt cx="1673100" cy="330900"/>
          </a:xfrm>
        </p:grpSpPr>
        <p:sp>
          <p:nvSpPr>
            <p:cNvPr id="380" name="Google Shape;380;p52"/>
            <p:cNvSpPr/>
            <p:nvPr/>
          </p:nvSpPr>
          <p:spPr>
            <a:xfrm>
              <a:off x="7370800" y="4734938"/>
              <a:ext cx="1673100" cy="330900"/>
            </a:xfrm>
            <a:prstGeom prst="roundRect">
              <a:avLst>
                <a:gd fmla="val 16667" name="adj"/>
              </a:avLst>
            </a:prstGeom>
            <a:solidFill>
              <a:srgbClr val="FFFFFF"/>
            </a:solidFill>
            <a:ln cap="flat" cmpd="sng" w="9525">
              <a:solidFill>
                <a:srgbClr val="C05F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1" name="Google Shape;381;p52"/>
            <p:cNvPicPr preferRelativeResize="0"/>
            <p:nvPr/>
          </p:nvPicPr>
          <p:blipFill>
            <a:blip r:embed="rId7">
              <a:alphaModFix/>
            </a:blip>
            <a:stretch>
              <a:fillRect/>
            </a:stretch>
          </p:blipFill>
          <p:spPr>
            <a:xfrm>
              <a:off x="7482720" y="4750162"/>
              <a:ext cx="1449251" cy="300475"/>
            </a:xfrm>
            <a:prstGeom prst="rect">
              <a:avLst/>
            </a:prstGeom>
            <a:noFill/>
            <a:ln>
              <a:noFill/>
            </a:ln>
          </p:spPr>
        </p:pic>
      </p:grpSp>
      <p:sp>
        <p:nvSpPr>
          <p:cNvPr id="382" name="Google Shape;382;p52"/>
          <p:cNvSpPr/>
          <p:nvPr/>
        </p:nvSpPr>
        <p:spPr>
          <a:xfrm>
            <a:off x="990787" y="4734951"/>
            <a:ext cx="1277400" cy="366300"/>
          </a:xfrm>
          <a:prstGeom prst="roundRect">
            <a:avLst>
              <a:gd fmla="val 16667" name="adj"/>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3" name="Google Shape;383;p52"/>
          <p:cNvPicPr preferRelativeResize="0"/>
          <p:nvPr/>
        </p:nvPicPr>
        <p:blipFill>
          <a:blip r:embed="rId8">
            <a:alphaModFix/>
          </a:blip>
          <a:stretch>
            <a:fillRect/>
          </a:stretch>
        </p:blipFill>
        <p:spPr>
          <a:xfrm>
            <a:off x="1060463" y="4795564"/>
            <a:ext cx="1173712" cy="269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53"/>
          <p:cNvSpPr txBox="1"/>
          <p:nvPr>
            <p:ph type="title"/>
          </p:nvPr>
        </p:nvSpPr>
        <p:spPr>
          <a:xfrm>
            <a:off x="254625" y="240875"/>
            <a:ext cx="8657400" cy="392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t>Let’s look at more art inspired by climate change.</a:t>
            </a:r>
            <a:endParaRPr sz="2600"/>
          </a:p>
          <a:p>
            <a:pPr indent="0" lvl="0" marL="0" rtl="0" algn="ctr">
              <a:spcBef>
                <a:spcPts val="0"/>
              </a:spcBef>
              <a:spcAft>
                <a:spcPts val="0"/>
              </a:spcAft>
              <a:buNone/>
            </a:pPr>
            <a:r>
              <a:t/>
            </a:r>
            <a:endParaRPr sz="2600"/>
          </a:p>
          <a:p>
            <a:pPr indent="0" lvl="0" marL="0" rtl="0" algn="ctr">
              <a:spcBef>
                <a:spcPts val="0"/>
              </a:spcBef>
              <a:spcAft>
                <a:spcPts val="0"/>
              </a:spcAft>
              <a:buNone/>
            </a:pPr>
            <a:r>
              <a:t/>
            </a:r>
            <a:endParaRPr sz="2600">
              <a:solidFill>
                <a:srgbClr val="E76A28"/>
              </a:solidFill>
            </a:endParaRPr>
          </a:p>
          <a:p>
            <a:pPr indent="0" lvl="0" marL="0" rtl="0" algn="ctr">
              <a:spcBef>
                <a:spcPts val="0"/>
              </a:spcBef>
              <a:spcAft>
                <a:spcPts val="0"/>
              </a:spcAft>
              <a:buNone/>
            </a:pPr>
            <a:r>
              <a:t/>
            </a:r>
            <a:endParaRPr sz="2600">
              <a:solidFill>
                <a:srgbClr val="E76A28"/>
              </a:solidFill>
            </a:endParaRPr>
          </a:p>
          <a:p>
            <a:pPr indent="0" lvl="0" marL="0" rtl="0" algn="ctr">
              <a:spcBef>
                <a:spcPts val="0"/>
              </a:spcBef>
              <a:spcAft>
                <a:spcPts val="0"/>
              </a:spcAft>
              <a:buNone/>
            </a:pPr>
            <a:r>
              <a:t/>
            </a:r>
            <a:endParaRPr sz="2600">
              <a:solidFill>
                <a:srgbClr val="E76A28"/>
              </a:solidFill>
            </a:endParaRPr>
          </a:p>
          <a:p>
            <a:pPr indent="0" lvl="0" marL="0" rtl="0" algn="ctr">
              <a:spcBef>
                <a:spcPts val="0"/>
              </a:spcBef>
              <a:spcAft>
                <a:spcPts val="0"/>
              </a:spcAft>
              <a:buNone/>
            </a:pPr>
            <a:r>
              <a:t/>
            </a:r>
            <a:endParaRPr sz="2600">
              <a:solidFill>
                <a:srgbClr val="E76A28"/>
              </a:solidFill>
            </a:endParaRPr>
          </a:p>
          <a:p>
            <a:pPr indent="0" lvl="0" marL="0" rtl="0" algn="ctr">
              <a:spcBef>
                <a:spcPts val="0"/>
              </a:spcBef>
              <a:spcAft>
                <a:spcPts val="0"/>
              </a:spcAft>
              <a:buNone/>
            </a:pPr>
            <a:r>
              <a:t/>
            </a:r>
            <a:endParaRPr sz="2600">
              <a:solidFill>
                <a:srgbClr val="E76A28"/>
              </a:solidFill>
            </a:endParaRPr>
          </a:p>
          <a:p>
            <a:pPr indent="0" lvl="0" marL="0" rtl="0" algn="ctr">
              <a:spcBef>
                <a:spcPts val="0"/>
              </a:spcBef>
              <a:spcAft>
                <a:spcPts val="0"/>
              </a:spcAft>
              <a:buNone/>
            </a:pPr>
            <a:r>
              <a:t/>
            </a:r>
            <a:endParaRPr sz="2600">
              <a:solidFill>
                <a:srgbClr val="E76A28"/>
              </a:solidFill>
            </a:endParaRPr>
          </a:p>
          <a:p>
            <a:pPr indent="0" lvl="0" marL="0" rtl="0" algn="ctr">
              <a:spcBef>
                <a:spcPts val="0"/>
              </a:spcBef>
              <a:spcAft>
                <a:spcPts val="0"/>
              </a:spcAft>
              <a:buNone/>
            </a:pPr>
            <a:r>
              <a:t/>
            </a:r>
            <a:endParaRPr sz="2600">
              <a:solidFill>
                <a:srgbClr val="E76A28"/>
              </a:solidFill>
            </a:endParaRPr>
          </a:p>
          <a:p>
            <a:pPr indent="0" lvl="0" marL="0" rtl="0" algn="ctr">
              <a:spcBef>
                <a:spcPts val="0"/>
              </a:spcBef>
              <a:spcAft>
                <a:spcPts val="0"/>
              </a:spcAft>
              <a:buNone/>
            </a:pPr>
            <a:r>
              <a:t/>
            </a:r>
            <a:endParaRPr sz="2600">
              <a:solidFill>
                <a:srgbClr val="E76A28"/>
              </a:solidFill>
            </a:endParaRPr>
          </a:p>
          <a:p>
            <a:pPr indent="0" lvl="0" marL="0" rtl="0" algn="ctr">
              <a:spcBef>
                <a:spcPts val="0"/>
              </a:spcBef>
              <a:spcAft>
                <a:spcPts val="0"/>
              </a:spcAft>
              <a:buNone/>
            </a:pPr>
            <a:r>
              <a:rPr lang="en" sz="2600">
                <a:solidFill>
                  <a:srgbClr val="E76A28"/>
                </a:solidFill>
              </a:rPr>
              <a:t>What do you think the artist is trying to convey here?</a:t>
            </a:r>
            <a:endParaRPr sz="2600">
              <a:solidFill>
                <a:srgbClr val="E76A28"/>
              </a:solidFill>
            </a:endParaRPr>
          </a:p>
        </p:txBody>
      </p:sp>
      <p:pic>
        <p:nvPicPr>
          <p:cNvPr id="389" name="Google Shape;389;p53"/>
          <p:cNvPicPr preferRelativeResize="0"/>
          <p:nvPr/>
        </p:nvPicPr>
        <p:blipFill>
          <a:blip r:embed="rId3">
            <a:alphaModFix/>
          </a:blip>
          <a:stretch>
            <a:fillRect/>
          </a:stretch>
        </p:blipFill>
        <p:spPr>
          <a:xfrm>
            <a:off x="723075" y="1074599"/>
            <a:ext cx="7697850" cy="2909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4"/>
          <p:cNvSpPr txBox="1"/>
          <p:nvPr>
            <p:ph type="title"/>
          </p:nvPr>
        </p:nvSpPr>
        <p:spPr>
          <a:xfrm>
            <a:off x="720000" y="292625"/>
            <a:ext cx="77109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E76A28"/>
                </a:solidFill>
              </a:rPr>
              <a:t>Ocean Acidification Threatens Marine Life</a:t>
            </a:r>
            <a:endParaRPr sz="3000">
              <a:solidFill>
                <a:srgbClr val="E76A28"/>
              </a:solidFill>
            </a:endParaRPr>
          </a:p>
        </p:txBody>
      </p:sp>
      <p:pic>
        <p:nvPicPr>
          <p:cNvPr descr="This video shows the difference in swimming behavior and shell dissolution between a pteropod in seawater with low surface CO2 conditions and that of a pteropod exposed to elevated CO2 conditions.&#10;&#10;A NOAA-led research team has found the first evidence that acidity of continental shelf waters off the West Coast is dissolving the shells of tiny free-swimming marine snails, called pteropods, which provide food for pink salmon, mackerel, and herring, according to a paper published April 30, 2014 in Proceedings of the Royal Society B.&#10;&#10;PMEL authors include Dr. Nina Bednarsek and Dr. Richard Feely.&#10;http://www.pmel.noaa.gov/co2&#10;&#10;NOAA press release - http://www.noaanews.noaa.gov/stories2014/20140430_oceanacidification.html" id="395" name="Google Shape;395;p54" title="The Effects of Ocean Acidification on Pteropod Shells">
            <a:hlinkClick r:id="rId3"/>
          </p:cNvPr>
          <p:cNvPicPr preferRelativeResize="0"/>
          <p:nvPr/>
        </p:nvPicPr>
        <p:blipFill>
          <a:blip r:embed="rId4">
            <a:alphaModFix/>
          </a:blip>
          <a:stretch>
            <a:fillRect/>
          </a:stretch>
        </p:blipFill>
        <p:spPr>
          <a:xfrm>
            <a:off x="1671088" y="1169000"/>
            <a:ext cx="5801825" cy="3263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55"/>
          <p:cNvSpPr txBox="1"/>
          <p:nvPr>
            <p:ph type="title"/>
          </p:nvPr>
        </p:nvSpPr>
        <p:spPr>
          <a:xfrm>
            <a:off x="186725" y="445025"/>
            <a:ext cx="3887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What does “acidification” mean?</a:t>
            </a:r>
            <a:endParaRPr sz="3000"/>
          </a:p>
        </p:txBody>
      </p:sp>
      <p:sp>
        <p:nvSpPr>
          <p:cNvPr id="401" name="Google Shape;401;p55"/>
          <p:cNvSpPr txBox="1"/>
          <p:nvPr>
            <p:ph idx="1" type="body"/>
          </p:nvPr>
        </p:nvSpPr>
        <p:spPr>
          <a:xfrm>
            <a:off x="186725" y="1904375"/>
            <a:ext cx="3887400" cy="303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E76A28"/>
                </a:solidFill>
              </a:rPr>
              <a:t>Let’s look at the pH scale! </a:t>
            </a:r>
            <a:endParaRPr b="1" sz="2000">
              <a:solidFill>
                <a:srgbClr val="E76A28"/>
              </a:solidFill>
            </a:endParaRPr>
          </a:p>
          <a:p>
            <a:pPr indent="0" lvl="0" marL="0" rtl="0" algn="l">
              <a:spcBef>
                <a:spcPts val="0"/>
              </a:spcBef>
              <a:spcAft>
                <a:spcPts val="0"/>
              </a:spcAft>
              <a:buNone/>
            </a:pPr>
            <a:r>
              <a:t/>
            </a:r>
            <a:endParaRPr sz="2000"/>
          </a:p>
          <a:p>
            <a:pPr indent="0" lvl="0" marL="0" rtl="0" algn="l">
              <a:spcBef>
                <a:spcPts val="0"/>
              </a:spcBef>
              <a:spcAft>
                <a:spcPts val="0"/>
              </a:spcAft>
              <a:buNone/>
            </a:pPr>
            <a:r>
              <a:rPr lang="en" sz="2000"/>
              <a:t>What do you notice? What questions do you have?</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 sz="2000"/>
              <a:t>If the ocean is becoming more </a:t>
            </a:r>
            <a:r>
              <a:rPr b="1" lang="en" sz="2000"/>
              <a:t>acidic</a:t>
            </a:r>
            <a:r>
              <a:rPr lang="en" sz="2000"/>
              <a:t>, which direction does it move on the scale?</a:t>
            </a:r>
            <a:endParaRPr sz="2000"/>
          </a:p>
        </p:txBody>
      </p:sp>
      <p:pic>
        <p:nvPicPr>
          <p:cNvPr id="402" name="Google Shape;402;p55"/>
          <p:cNvPicPr preferRelativeResize="0"/>
          <p:nvPr/>
        </p:nvPicPr>
        <p:blipFill>
          <a:blip r:embed="rId3">
            <a:alphaModFix/>
          </a:blip>
          <a:stretch>
            <a:fillRect/>
          </a:stretch>
        </p:blipFill>
        <p:spPr>
          <a:xfrm>
            <a:off x="4188799" y="0"/>
            <a:ext cx="4955203"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p56" title="TOA Toolkit Screen Recording.mov">
            <a:hlinkClick r:id="rId3"/>
          </p:cNvPr>
          <p:cNvPicPr preferRelativeResize="0"/>
          <p:nvPr/>
        </p:nvPicPr>
        <p:blipFill>
          <a:blip r:embed="rId4">
            <a:alphaModFix/>
          </a:blip>
          <a:stretch>
            <a:fillRect/>
          </a:stretch>
        </p:blipFill>
        <p:spPr>
          <a:xfrm>
            <a:off x="2286000" y="1009650"/>
            <a:ext cx="4572000" cy="3429000"/>
          </a:xfrm>
          <a:prstGeom prst="rect">
            <a:avLst/>
          </a:prstGeom>
          <a:noFill/>
          <a:ln>
            <a:noFill/>
          </a:ln>
        </p:spPr>
      </p:pic>
      <p:sp>
        <p:nvSpPr>
          <p:cNvPr id="408" name="Google Shape;408;p56"/>
          <p:cNvSpPr txBox="1"/>
          <p:nvPr>
            <p:ph idx="4294967295" type="title"/>
          </p:nvPr>
        </p:nvSpPr>
        <p:spPr>
          <a:xfrm>
            <a:off x="445800" y="210600"/>
            <a:ext cx="8252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Let’s explore ocean acidification.</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7"/>
          <p:cNvSpPr txBox="1"/>
          <p:nvPr>
            <p:ph type="title"/>
          </p:nvPr>
        </p:nvSpPr>
        <p:spPr>
          <a:xfrm>
            <a:off x="1356450" y="1307100"/>
            <a:ext cx="64311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How does the ocean serve as climate’s heart and what are the ways that we can advocate for the health of the ocean?</a:t>
            </a:r>
            <a:endParaRPr sz="2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40"/>
          <p:cNvPicPr preferRelativeResize="0"/>
          <p:nvPr/>
        </p:nvPicPr>
        <p:blipFill>
          <a:blip r:embed="rId3">
            <a:alphaModFix/>
          </a:blip>
          <a:stretch>
            <a:fillRect/>
          </a:stretch>
        </p:blipFill>
        <p:spPr>
          <a:xfrm>
            <a:off x="2770581" y="3966290"/>
            <a:ext cx="3602831" cy="1275409"/>
          </a:xfrm>
          <a:prstGeom prst="rect">
            <a:avLst/>
          </a:prstGeom>
          <a:noFill/>
          <a:ln>
            <a:noFill/>
          </a:ln>
        </p:spPr>
      </p:pic>
      <p:pic>
        <p:nvPicPr>
          <p:cNvPr id="277" name="Google Shape;277;p40"/>
          <p:cNvPicPr preferRelativeResize="0"/>
          <p:nvPr/>
        </p:nvPicPr>
        <p:blipFill>
          <a:blip r:embed="rId3">
            <a:alphaModFix/>
          </a:blip>
          <a:stretch>
            <a:fillRect/>
          </a:stretch>
        </p:blipFill>
        <p:spPr>
          <a:xfrm flipH="1">
            <a:off x="-257363" y="3731952"/>
            <a:ext cx="3602831" cy="1275409"/>
          </a:xfrm>
          <a:prstGeom prst="rect">
            <a:avLst/>
          </a:prstGeom>
          <a:noFill/>
          <a:ln>
            <a:noFill/>
          </a:ln>
        </p:spPr>
      </p:pic>
      <p:pic>
        <p:nvPicPr>
          <p:cNvPr id="278" name="Google Shape;278;p40"/>
          <p:cNvPicPr preferRelativeResize="0"/>
          <p:nvPr/>
        </p:nvPicPr>
        <p:blipFill>
          <a:blip r:embed="rId3">
            <a:alphaModFix/>
          </a:blip>
          <a:stretch>
            <a:fillRect/>
          </a:stretch>
        </p:blipFill>
        <p:spPr>
          <a:xfrm>
            <a:off x="5609494" y="3731940"/>
            <a:ext cx="3602831" cy="1275409"/>
          </a:xfrm>
          <a:prstGeom prst="rect">
            <a:avLst/>
          </a:prstGeom>
          <a:noFill/>
          <a:ln>
            <a:noFill/>
          </a:ln>
        </p:spPr>
      </p:pic>
      <p:pic>
        <p:nvPicPr>
          <p:cNvPr id="279" name="Google Shape;279;p40"/>
          <p:cNvPicPr preferRelativeResize="0"/>
          <p:nvPr/>
        </p:nvPicPr>
        <p:blipFill>
          <a:blip r:embed="rId4">
            <a:alphaModFix/>
          </a:blip>
          <a:stretch>
            <a:fillRect/>
          </a:stretch>
        </p:blipFill>
        <p:spPr>
          <a:xfrm flipH="1">
            <a:off x="5442347" y="4189652"/>
            <a:ext cx="4271201" cy="1261750"/>
          </a:xfrm>
          <a:prstGeom prst="rect">
            <a:avLst/>
          </a:prstGeom>
          <a:noFill/>
          <a:ln>
            <a:noFill/>
          </a:ln>
        </p:spPr>
      </p:pic>
      <p:pic>
        <p:nvPicPr>
          <p:cNvPr id="280" name="Google Shape;280;p40"/>
          <p:cNvPicPr preferRelativeResize="0"/>
          <p:nvPr/>
        </p:nvPicPr>
        <p:blipFill>
          <a:blip r:embed="rId4">
            <a:alphaModFix/>
          </a:blip>
          <a:stretch>
            <a:fillRect/>
          </a:stretch>
        </p:blipFill>
        <p:spPr>
          <a:xfrm>
            <a:off x="-591550" y="4189652"/>
            <a:ext cx="4271201" cy="1261750"/>
          </a:xfrm>
          <a:prstGeom prst="rect">
            <a:avLst/>
          </a:prstGeom>
          <a:noFill/>
          <a:ln>
            <a:noFill/>
          </a:ln>
        </p:spPr>
      </p:pic>
      <p:sp>
        <p:nvSpPr>
          <p:cNvPr id="281" name="Google Shape;281;p40"/>
          <p:cNvSpPr txBox="1"/>
          <p:nvPr>
            <p:ph type="ctrTitle"/>
          </p:nvPr>
        </p:nvSpPr>
        <p:spPr>
          <a:xfrm>
            <a:off x="713225" y="615700"/>
            <a:ext cx="6809100" cy="194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500">
                <a:solidFill>
                  <a:schemeClr val="dk2"/>
                </a:solidFill>
                <a:latin typeface="Nunito Black"/>
                <a:ea typeface="Nunito Black"/>
                <a:cs typeface="Nunito Black"/>
                <a:sym typeface="Nunito Black"/>
              </a:rPr>
              <a:t>Lesson</a:t>
            </a:r>
            <a:r>
              <a:rPr b="0" lang="en" sz="2500">
                <a:solidFill>
                  <a:schemeClr val="dk2"/>
                </a:solidFill>
                <a:latin typeface="Nunito Black"/>
                <a:ea typeface="Nunito Black"/>
                <a:cs typeface="Nunito Black"/>
                <a:sym typeface="Nunito Black"/>
              </a:rPr>
              <a:t> </a:t>
            </a:r>
            <a:r>
              <a:rPr b="0" lang="en" sz="2500">
                <a:solidFill>
                  <a:schemeClr val="dk2"/>
                </a:solidFill>
                <a:latin typeface="Nunito Black"/>
                <a:ea typeface="Nunito Black"/>
                <a:cs typeface="Nunito Black"/>
                <a:sym typeface="Nunito Black"/>
              </a:rPr>
              <a:t>1</a:t>
            </a:r>
            <a:r>
              <a:rPr lang="en" sz="5000">
                <a:solidFill>
                  <a:schemeClr val="dk2"/>
                </a:solidFill>
              </a:rPr>
              <a:t> </a:t>
            </a:r>
            <a:endParaRPr sz="5000">
              <a:solidFill>
                <a:schemeClr val="dk2"/>
              </a:solidFill>
            </a:endParaRPr>
          </a:p>
          <a:p>
            <a:pPr indent="0" lvl="0" marL="0" rtl="0" algn="l">
              <a:spcBef>
                <a:spcPts val="0"/>
              </a:spcBef>
              <a:spcAft>
                <a:spcPts val="0"/>
              </a:spcAft>
              <a:buNone/>
            </a:pPr>
            <a:r>
              <a:rPr lang="en" sz="5900"/>
              <a:t>The</a:t>
            </a:r>
            <a:r>
              <a:rPr lang="en" sz="5900"/>
              <a:t> Ocean as Climate’s Heart</a:t>
            </a:r>
            <a:endParaRPr sz="5900"/>
          </a:p>
        </p:txBody>
      </p:sp>
      <p:sp>
        <p:nvSpPr>
          <p:cNvPr id="282" name="Google Shape;282;p40"/>
          <p:cNvSpPr txBox="1"/>
          <p:nvPr>
            <p:ph idx="1" type="subTitle"/>
          </p:nvPr>
        </p:nvSpPr>
        <p:spPr>
          <a:xfrm>
            <a:off x="713225" y="2954788"/>
            <a:ext cx="4528800" cy="44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Communicating Creatively</a:t>
            </a:r>
            <a:endParaRPr/>
          </a:p>
        </p:txBody>
      </p:sp>
      <p:pic>
        <p:nvPicPr>
          <p:cNvPr id="283" name="Google Shape;283;p40"/>
          <p:cNvPicPr preferRelativeResize="0"/>
          <p:nvPr/>
        </p:nvPicPr>
        <p:blipFill>
          <a:blip r:embed="rId5">
            <a:alphaModFix/>
          </a:blip>
          <a:stretch>
            <a:fillRect/>
          </a:stretch>
        </p:blipFill>
        <p:spPr>
          <a:xfrm flipH="1" rot="585086">
            <a:off x="7123084" y="731856"/>
            <a:ext cx="1504482" cy="2111589"/>
          </a:xfrm>
          <a:prstGeom prst="rect">
            <a:avLst/>
          </a:prstGeom>
          <a:noFill/>
          <a:ln>
            <a:noFill/>
          </a:ln>
          <a:effectLst>
            <a:outerShdw blurRad="57150" rotWithShape="0" algn="bl" dir="5400000" dist="19050">
              <a:srgbClr val="000000">
                <a:alpha val="50000"/>
              </a:srgbClr>
            </a:outerShdw>
          </a:effectLst>
        </p:spPr>
      </p:pic>
      <p:grpSp>
        <p:nvGrpSpPr>
          <p:cNvPr id="284" name="Google Shape;284;p40"/>
          <p:cNvGrpSpPr/>
          <p:nvPr/>
        </p:nvGrpSpPr>
        <p:grpSpPr>
          <a:xfrm>
            <a:off x="126125" y="4352813"/>
            <a:ext cx="708000" cy="697800"/>
            <a:chOff x="51350" y="4238725"/>
            <a:chExt cx="708000" cy="697800"/>
          </a:xfrm>
        </p:grpSpPr>
        <p:sp>
          <p:nvSpPr>
            <p:cNvPr id="285" name="Google Shape;285;p40"/>
            <p:cNvSpPr/>
            <p:nvPr/>
          </p:nvSpPr>
          <p:spPr>
            <a:xfrm>
              <a:off x="51350" y="4238725"/>
              <a:ext cx="708000" cy="697800"/>
            </a:xfrm>
            <a:prstGeom prst="ellipse">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6" name="Google Shape;286;p40"/>
            <p:cNvPicPr preferRelativeResize="0"/>
            <p:nvPr/>
          </p:nvPicPr>
          <p:blipFill>
            <a:blip r:embed="rId6">
              <a:alphaModFix/>
            </a:blip>
            <a:stretch>
              <a:fillRect/>
            </a:stretch>
          </p:blipFill>
          <p:spPr>
            <a:xfrm>
              <a:off x="110338" y="4292612"/>
              <a:ext cx="590025" cy="590025"/>
            </a:xfrm>
            <a:prstGeom prst="rect">
              <a:avLst/>
            </a:prstGeom>
            <a:noFill/>
            <a:ln>
              <a:noFill/>
            </a:ln>
          </p:spPr>
        </p:pic>
      </p:grpSp>
      <p:grpSp>
        <p:nvGrpSpPr>
          <p:cNvPr id="287" name="Google Shape;287;p40"/>
          <p:cNvGrpSpPr/>
          <p:nvPr/>
        </p:nvGrpSpPr>
        <p:grpSpPr>
          <a:xfrm>
            <a:off x="7370800" y="4734938"/>
            <a:ext cx="1673100" cy="330900"/>
            <a:chOff x="7370800" y="4734938"/>
            <a:chExt cx="1673100" cy="330900"/>
          </a:xfrm>
        </p:grpSpPr>
        <p:sp>
          <p:nvSpPr>
            <p:cNvPr id="288" name="Google Shape;288;p40"/>
            <p:cNvSpPr/>
            <p:nvPr/>
          </p:nvSpPr>
          <p:spPr>
            <a:xfrm>
              <a:off x="7370800" y="4734938"/>
              <a:ext cx="1673100" cy="330900"/>
            </a:xfrm>
            <a:prstGeom prst="roundRect">
              <a:avLst>
                <a:gd fmla="val 16667" name="adj"/>
              </a:avLst>
            </a:prstGeom>
            <a:solidFill>
              <a:srgbClr val="FFFFFF"/>
            </a:solidFill>
            <a:ln cap="flat" cmpd="sng" w="9525">
              <a:solidFill>
                <a:srgbClr val="C05F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9" name="Google Shape;289;p40"/>
            <p:cNvPicPr preferRelativeResize="0"/>
            <p:nvPr/>
          </p:nvPicPr>
          <p:blipFill>
            <a:blip r:embed="rId7">
              <a:alphaModFix/>
            </a:blip>
            <a:stretch>
              <a:fillRect/>
            </a:stretch>
          </p:blipFill>
          <p:spPr>
            <a:xfrm>
              <a:off x="7482720" y="4750162"/>
              <a:ext cx="1449251" cy="300475"/>
            </a:xfrm>
            <a:prstGeom prst="rect">
              <a:avLst/>
            </a:prstGeom>
            <a:noFill/>
            <a:ln>
              <a:noFill/>
            </a:ln>
          </p:spPr>
        </p:pic>
      </p:grpSp>
      <p:sp>
        <p:nvSpPr>
          <p:cNvPr id="290" name="Google Shape;290;p40"/>
          <p:cNvSpPr/>
          <p:nvPr/>
        </p:nvSpPr>
        <p:spPr>
          <a:xfrm>
            <a:off x="990787" y="4734951"/>
            <a:ext cx="1277400" cy="366300"/>
          </a:xfrm>
          <a:prstGeom prst="roundRect">
            <a:avLst>
              <a:gd fmla="val 16667" name="adj"/>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1" name="Google Shape;291;p40"/>
          <p:cNvPicPr preferRelativeResize="0"/>
          <p:nvPr/>
        </p:nvPicPr>
        <p:blipFill>
          <a:blip r:embed="rId8">
            <a:alphaModFix/>
          </a:blip>
          <a:stretch>
            <a:fillRect/>
          </a:stretch>
        </p:blipFill>
        <p:spPr>
          <a:xfrm>
            <a:off x="1060463" y="4795564"/>
            <a:ext cx="1173712" cy="269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can you creatively communicate through art?</a:t>
            </a:r>
            <a:endParaRPr/>
          </a:p>
        </p:txBody>
      </p:sp>
      <p:sp>
        <p:nvSpPr>
          <p:cNvPr id="419" name="Google Shape;419;p58"/>
          <p:cNvSpPr txBox="1"/>
          <p:nvPr>
            <p:ph idx="1" type="body"/>
          </p:nvPr>
        </p:nvSpPr>
        <p:spPr>
          <a:xfrm>
            <a:off x="720000" y="1782775"/>
            <a:ext cx="7704000" cy="2697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Revisit your art. Keep in mind: How do YOU want to convey what you see, hear, or feel about ocean acidification?</a:t>
            </a:r>
            <a:endParaRPr sz="1800"/>
          </a:p>
          <a:p>
            <a:pPr indent="-342900" lvl="0" marL="457200" rtl="0" algn="l">
              <a:spcBef>
                <a:spcPts val="0"/>
              </a:spcBef>
              <a:spcAft>
                <a:spcPts val="0"/>
              </a:spcAft>
              <a:buSzPts val="1800"/>
              <a:buChar char="●"/>
            </a:pPr>
            <a:r>
              <a:rPr lang="en" sz="1800"/>
              <a:t>What resonated with you as you explored the toolkit? What </a:t>
            </a:r>
            <a:r>
              <a:rPr lang="en" sz="1800"/>
              <a:t>imagery, icons, or patterns</a:t>
            </a:r>
            <a:r>
              <a:rPr lang="en" sz="1800"/>
              <a:t> can you integrate into your art?</a:t>
            </a:r>
            <a:endParaRPr sz="1800"/>
          </a:p>
          <a:p>
            <a:pPr indent="-342900" lvl="0" marL="457200" rtl="0" algn="l">
              <a:spcBef>
                <a:spcPts val="0"/>
              </a:spcBef>
              <a:spcAft>
                <a:spcPts val="0"/>
              </a:spcAft>
              <a:buSzPts val="1800"/>
              <a:buChar char="●"/>
            </a:pPr>
            <a:r>
              <a:rPr lang="en" sz="1800"/>
              <a:t>As you learn something new every day, you will add or modify your art!</a:t>
            </a:r>
            <a:endParaRPr sz="1800"/>
          </a:p>
        </p:txBody>
      </p:sp>
      <p:sp>
        <p:nvSpPr>
          <p:cNvPr id="420" name="Google Shape;420;p58"/>
          <p:cNvSpPr txBox="1"/>
          <p:nvPr>
            <p:ph type="title"/>
          </p:nvPr>
        </p:nvSpPr>
        <p:spPr>
          <a:xfrm>
            <a:off x="720000" y="35692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E76A28"/>
                </a:solidFill>
              </a:rPr>
              <a:t>Time to</a:t>
            </a:r>
            <a:r>
              <a:rPr lang="en">
                <a:solidFill>
                  <a:srgbClr val="E76A28"/>
                </a:solidFill>
              </a:rPr>
              <a:t> edit!</a:t>
            </a:r>
            <a:endParaRPr>
              <a:solidFill>
                <a:srgbClr val="E76A2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59"/>
          <p:cNvSpPr txBox="1"/>
          <p:nvPr>
            <p:ph type="title"/>
          </p:nvPr>
        </p:nvSpPr>
        <p:spPr>
          <a:xfrm>
            <a:off x="415200" y="368825"/>
            <a:ext cx="3417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Feedback</a:t>
            </a:r>
            <a:endParaRPr sz="3600"/>
          </a:p>
        </p:txBody>
      </p:sp>
      <p:pic>
        <p:nvPicPr>
          <p:cNvPr id="426" name="Google Shape;426;p59"/>
          <p:cNvPicPr preferRelativeResize="0"/>
          <p:nvPr/>
        </p:nvPicPr>
        <p:blipFill rotWithShape="1">
          <a:blip r:embed="rId3">
            <a:alphaModFix/>
          </a:blip>
          <a:srcRect b="11792" l="7349" r="7883" t="27886"/>
          <a:stretch/>
        </p:blipFill>
        <p:spPr>
          <a:xfrm>
            <a:off x="3930100" y="234063"/>
            <a:ext cx="4909100" cy="4522976"/>
          </a:xfrm>
          <a:prstGeom prst="rect">
            <a:avLst/>
          </a:prstGeom>
          <a:noFill/>
          <a:ln>
            <a:noFill/>
          </a:ln>
        </p:spPr>
      </p:pic>
      <p:sp>
        <p:nvSpPr>
          <p:cNvPr id="427" name="Google Shape;427;p59"/>
          <p:cNvSpPr txBox="1"/>
          <p:nvPr>
            <p:ph idx="1" type="body"/>
          </p:nvPr>
        </p:nvSpPr>
        <p:spPr>
          <a:xfrm>
            <a:off x="415200" y="1215751"/>
            <a:ext cx="3417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If you are unsure how to give specific and meaningful feedback, follow the steps to conduct a </a:t>
            </a:r>
            <a:r>
              <a:rPr b="1" lang="en" sz="2000">
                <a:solidFill>
                  <a:srgbClr val="E76A28"/>
                </a:solidFill>
              </a:rPr>
              <a:t>“Glow and Grow”</a:t>
            </a:r>
            <a:r>
              <a:rPr lang="en" sz="2000"/>
              <a:t> conversation.</a:t>
            </a:r>
            <a:endParaRPr sz="2000"/>
          </a:p>
        </p:txBody>
      </p:sp>
      <p:pic>
        <p:nvPicPr>
          <p:cNvPr id="428" name="Google Shape;428;p59"/>
          <p:cNvPicPr preferRelativeResize="0"/>
          <p:nvPr/>
        </p:nvPicPr>
        <p:blipFill rotWithShape="1">
          <a:blip r:embed="rId3">
            <a:alphaModFix/>
          </a:blip>
          <a:srcRect b="71865" l="8510" r="6722" t="3041"/>
          <a:stretch/>
        </p:blipFill>
        <p:spPr>
          <a:xfrm>
            <a:off x="1007863" y="3225650"/>
            <a:ext cx="2231675" cy="855349"/>
          </a:xfrm>
          <a:prstGeom prst="rect">
            <a:avLst/>
          </a:prstGeom>
          <a:noFill/>
          <a:ln>
            <a:noFill/>
          </a:ln>
        </p:spPr>
      </p:pic>
      <p:sp>
        <p:nvSpPr>
          <p:cNvPr id="429" name="Google Shape;429;p59"/>
          <p:cNvSpPr txBox="1"/>
          <p:nvPr/>
        </p:nvSpPr>
        <p:spPr>
          <a:xfrm>
            <a:off x="241950" y="4081000"/>
            <a:ext cx="3763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u="sng">
                <a:solidFill>
                  <a:srgbClr val="E76A28"/>
                </a:solidFill>
                <a:latin typeface="Nunito"/>
                <a:ea typeface="Nunito"/>
                <a:cs typeface="Nunito"/>
                <a:sym typeface="Nunito"/>
                <a:hlinkClick r:id="rId4">
                  <a:extLst>
                    <a:ext uri="{A12FA001-AC4F-418D-AE19-62706E023703}">
                      <ahyp:hlinkClr val="tx"/>
                    </a:ext>
                  </a:extLst>
                </a:hlinkClick>
              </a:rPr>
              <a:t>bit.ly/GLOWANDGROWTALK</a:t>
            </a:r>
            <a:r>
              <a:rPr b="1" lang="en" sz="2000">
                <a:solidFill>
                  <a:srgbClr val="E76A28"/>
                </a:solidFill>
                <a:latin typeface="Nunito"/>
                <a:ea typeface="Nunito"/>
                <a:cs typeface="Nunito"/>
                <a:sym typeface="Nunito"/>
              </a:rPr>
              <a:t> </a:t>
            </a:r>
            <a:endParaRPr b="1" sz="2000">
              <a:solidFill>
                <a:srgbClr val="E76A28"/>
              </a:solidFill>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Homework: Lesson 2 Journal Entry</a:t>
            </a:r>
            <a:endParaRPr/>
          </a:p>
        </p:txBody>
      </p:sp>
      <p:sp>
        <p:nvSpPr>
          <p:cNvPr id="435" name="Google Shape;435;p60"/>
          <p:cNvSpPr txBox="1"/>
          <p:nvPr>
            <p:ph idx="1" type="subTitle"/>
          </p:nvPr>
        </p:nvSpPr>
        <p:spPr>
          <a:xfrm>
            <a:off x="4813900" y="2867300"/>
            <a:ext cx="3214500" cy="2346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1800"/>
              <a:t>How did the information from today’s lesson influence your art?</a:t>
            </a:r>
            <a:endParaRPr sz="1800"/>
          </a:p>
        </p:txBody>
      </p:sp>
      <p:sp>
        <p:nvSpPr>
          <p:cNvPr id="436" name="Google Shape;436;p60"/>
          <p:cNvSpPr txBox="1"/>
          <p:nvPr>
            <p:ph idx="2" type="subTitle"/>
          </p:nvPr>
        </p:nvSpPr>
        <p:spPr>
          <a:xfrm>
            <a:off x="1115625" y="2867300"/>
            <a:ext cx="3214500" cy="234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Describe in detail how your art changed. </a:t>
            </a:r>
            <a:endParaRPr sz="1800"/>
          </a:p>
        </p:txBody>
      </p:sp>
      <p:sp>
        <p:nvSpPr>
          <p:cNvPr id="437" name="Google Shape;437;p60"/>
          <p:cNvSpPr txBox="1"/>
          <p:nvPr>
            <p:ph idx="3" type="subTitle"/>
          </p:nvPr>
        </p:nvSpPr>
        <p:spPr>
          <a:xfrm>
            <a:off x="1115613" y="2192850"/>
            <a:ext cx="32145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300">
                <a:solidFill>
                  <a:srgbClr val="E76A28"/>
                </a:solidFill>
                <a:latin typeface="Nunito"/>
                <a:ea typeface="Nunito"/>
                <a:cs typeface="Nunito"/>
                <a:sym typeface="Nunito"/>
              </a:rPr>
              <a:t>How did your art change today?</a:t>
            </a:r>
            <a:endParaRPr b="1" sz="2300">
              <a:solidFill>
                <a:srgbClr val="E76A28"/>
              </a:solidFill>
              <a:latin typeface="Nunito"/>
              <a:ea typeface="Nunito"/>
              <a:cs typeface="Nunito"/>
              <a:sym typeface="Nunito"/>
            </a:endParaRPr>
          </a:p>
        </p:txBody>
      </p:sp>
      <p:sp>
        <p:nvSpPr>
          <p:cNvPr id="438" name="Google Shape;438;p60"/>
          <p:cNvSpPr txBox="1"/>
          <p:nvPr>
            <p:ph idx="4" type="subTitle"/>
          </p:nvPr>
        </p:nvSpPr>
        <p:spPr>
          <a:xfrm>
            <a:off x="4813894" y="2192850"/>
            <a:ext cx="32145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300">
                <a:solidFill>
                  <a:srgbClr val="E76A28"/>
                </a:solidFill>
                <a:latin typeface="Nunito"/>
                <a:ea typeface="Nunito"/>
                <a:cs typeface="Nunito"/>
                <a:sym typeface="Nunito"/>
              </a:rPr>
              <a:t>What was your reasoning for the changes?</a:t>
            </a:r>
            <a:endParaRPr b="1" sz="2300">
              <a:solidFill>
                <a:srgbClr val="E76A28"/>
              </a:solidFill>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62"/>
          <p:cNvPicPr preferRelativeResize="0"/>
          <p:nvPr/>
        </p:nvPicPr>
        <p:blipFill>
          <a:blip r:embed="rId3">
            <a:alphaModFix/>
          </a:blip>
          <a:stretch>
            <a:fillRect/>
          </a:stretch>
        </p:blipFill>
        <p:spPr>
          <a:xfrm>
            <a:off x="2770581" y="3966290"/>
            <a:ext cx="3602831" cy="1275409"/>
          </a:xfrm>
          <a:prstGeom prst="rect">
            <a:avLst/>
          </a:prstGeom>
          <a:noFill/>
          <a:ln>
            <a:noFill/>
          </a:ln>
        </p:spPr>
      </p:pic>
      <p:pic>
        <p:nvPicPr>
          <p:cNvPr id="448" name="Google Shape;448;p62"/>
          <p:cNvPicPr preferRelativeResize="0"/>
          <p:nvPr/>
        </p:nvPicPr>
        <p:blipFill>
          <a:blip r:embed="rId3">
            <a:alphaModFix/>
          </a:blip>
          <a:stretch>
            <a:fillRect/>
          </a:stretch>
        </p:blipFill>
        <p:spPr>
          <a:xfrm flipH="1">
            <a:off x="-257363" y="3731952"/>
            <a:ext cx="3602831" cy="1275409"/>
          </a:xfrm>
          <a:prstGeom prst="rect">
            <a:avLst/>
          </a:prstGeom>
          <a:noFill/>
          <a:ln>
            <a:noFill/>
          </a:ln>
        </p:spPr>
      </p:pic>
      <p:pic>
        <p:nvPicPr>
          <p:cNvPr id="449" name="Google Shape;449;p62"/>
          <p:cNvPicPr preferRelativeResize="0"/>
          <p:nvPr/>
        </p:nvPicPr>
        <p:blipFill>
          <a:blip r:embed="rId3">
            <a:alphaModFix/>
          </a:blip>
          <a:stretch>
            <a:fillRect/>
          </a:stretch>
        </p:blipFill>
        <p:spPr>
          <a:xfrm>
            <a:off x="5609494" y="3731940"/>
            <a:ext cx="3602831" cy="1275409"/>
          </a:xfrm>
          <a:prstGeom prst="rect">
            <a:avLst/>
          </a:prstGeom>
          <a:noFill/>
          <a:ln>
            <a:noFill/>
          </a:ln>
        </p:spPr>
      </p:pic>
      <p:pic>
        <p:nvPicPr>
          <p:cNvPr id="450" name="Google Shape;450;p62"/>
          <p:cNvPicPr preferRelativeResize="0"/>
          <p:nvPr/>
        </p:nvPicPr>
        <p:blipFill>
          <a:blip r:embed="rId4">
            <a:alphaModFix/>
          </a:blip>
          <a:stretch>
            <a:fillRect/>
          </a:stretch>
        </p:blipFill>
        <p:spPr>
          <a:xfrm flipH="1">
            <a:off x="5442347" y="4189652"/>
            <a:ext cx="4271201" cy="1261750"/>
          </a:xfrm>
          <a:prstGeom prst="rect">
            <a:avLst/>
          </a:prstGeom>
          <a:noFill/>
          <a:ln>
            <a:noFill/>
          </a:ln>
        </p:spPr>
      </p:pic>
      <p:pic>
        <p:nvPicPr>
          <p:cNvPr id="451" name="Google Shape;451;p62"/>
          <p:cNvPicPr preferRelativeResize="0"/>
          <p:nvPr/>
        </p:nvPicPr>
        <p:blipFill>
          <a:blip r:embed="rId4">
            <a:alphaModFix/>
          </a:blip>
          <a:stretch>
            <a:fillRect/>
          </a:stretch>
        </p:blipFill>
        <p:spPr>
          <a:xfrm>
            <a:off x="-591550" y="4189652"/>
            <a:ext cx="4271201" cy="1261750"/>
          </a:xfrm>
          <a:prstGeom prst="rect">
            <a:avLst/>
          </a:prstGeom>
          <a:noFill/>
          <a:ln>
            <a:noFill/>
          </a:ln>
        </p:spPr>
      </p:pic>
      <p:sp>
        <p:nvSpPr>
          <p:cNvPr id="452" name="Google Shape;452;p62"/>
          <p:cNvSpPr txBox="1"/>
          <p:nvPr>
            <p:ph type="ctrTitle"/>
          </p:nvPr>
        </p:nvSpPr>
        <p:spPr>
          <a:xfrm>
            <a:off x="713225" y="615700"/>
            <a:ext cx="6809100" cy="194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500">
                <a:solidFill>
                  <a:schemeClr val="dk2"/>
                </a:solidFill>
                <a:latin typeface="Nunito Black"/>
                <a:ea typeface="Nunito Black"/>
                <a:cs typeface="Nunito Black"/>
                <a:sym typeface="Nunito Black"/>
              </a:rPr>
              <a:t>Lesson 3</a:t>
            </a:r>
            <a:r>
              <a:rPr lang="en" sz="5000">
                <a:solidFill>
                  <a:schemeClr val="dk2"/>
                </a:solidFill>
              </a:rPr>
              <a:t> </a:t>
            </a:r>
            <a:endParaRPr sz="5000">
              <a:solidFill>
                <a:schemeClr val="dk2"/>
              </a:solidFill>
            </a:endParaRPr>
          </a:p>
          <a:p>
            <a:pPr indent="0" lvl="0" marL="0" rtl="0" algn="l">
              <a:spcBef>
                <a:spcPts val="0"/>
              </a:spcBef>
              <a:spcAft>
                <a:spcPts val="0"/>
              </a:spcAft>
              <a:buNone/>
            </a:pPr>
            <a:r>
              <a:rPr lang="en" sz="5900"/>
              <a:t>The Ocean as Climate’s Heart</a:t>
            </a:r>
            <a:endParaRPr sz="5900"/>
          </a:p>
        </p:txBody>
      </p:sp>
      <p:sp>
        <p:nvSpPr>
          <p:cNvPr id="453" name="Google Shape;453;p62"/>
          <p:cNvSpPr txBox="1"/>
          <p:nvPr>
            <p:ph idx="1" type="subTitle"/>
          </p:nvPr>
        </p:nvSpPr>
        <p:spPr>
          <a:xfrm>
            <a:off x="713225" y="2954800"/>
            <a:ext cx="4896300" cy="44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Building a powerful message</a:t>
            </a:r>
            <a:endParaRPr/>
          </a:p>
        </p:txBody>
      </p:sp>
      <p:pic>
        <p:nvPicPr>
          <p:cNvPr id="454" name="Google Shape;454;p62"/>
          <p:cNvPicPr preferRelativeResize="0"/>
          <p:nvPr/>
        </p:nvPicPr>
        <p:blipFill>
          <a:blip r:embed="rId5">
            <a:alphaModFix/>
          </a:blip>
          <a:stretch>
            <a:fillRect/>
          </a:stretch>
        </p:blipFill>
        <p:spPr>
          <a:xfrm flipH="1" rot="585086">
            <a:off x="7123084" y="731856"/>
            <a:ext cx="1504482" cy="2111589"/>
          </a:xfrm>
          <a:prstGeom prst="rect">
            <a:avLst/>
          </a:prstGeom>
          <a:noFill/>
          <a:ln>
            <a:noFill/>
          </a:ln>
          <a:effectLst>
            <a:outerShdw blurRad="57150" rotWithShape="0" algn="bl" dir="5400000" dist="19050">
              <a:srgbClr val="000000">
                <a:alpha val="50000"/>
              </a:srgbClr>
            </a:outerShdw>
          </a:effectLst>
        </p:spPr>
      </p:pic>
      <p:pic>
        <p:nvPicPr>
          <p:cNvPr id="455" name="Google Shape;455;p62"/>
          <p:cNvPicPr preferRelativeResize="0"/>
          <p:nvPr/>
        </p:nvPicPr>
        <p:blipFill>
          <a:blip r:embed="rId3">
            <a:alphaModFix/>
          </a:blip>
          <a:stretch>
            <a:fillRect/>
          </a:stretch>
        </p:blipFill>
        <p:spPr>
          <a:xfrm>
            <a:off x="2770581" y="3966290"/>
            <a:ext cx="3602831" cy="1275409"/>
          </a:xfrm>
          <a:prstGeom prst="rect">
            <a:avLst/>
          </a:prstGeom>
          <a:noFill/>
          <a:ln>
            <a:noFill/>
          </a:ln>
        </p:spPr>
      </p:pic>
      <p:pic>
        <p:nvPicPr>
          <p:cNvPr id="456" name="Google Shape;456;p62"/>
          <p:cNvPicPr preferRelativeResize="0"/>
          <p:nvPr/>
        </p:nvPicPr>
        <p:blipFill>
          <a:blip r:embed="rId3">
            <a:alphaModFix/>
          </a:blip>
          <a:stretch>
            <a:fillRect/>
          </a:stretch>
        </p:blipFill>
        <p:spPr>
          <a:xfrm flipH="1">
            <a:off x="-257363" y="3731952"/>
            <a:ext cx="3602831" cy="1275409"/>
          </a:xfrm>
          <a:prstGeom prst="rect">
            <a:avLst/>
          </a:prstGeom>
          <a:noFill/>
          <a:ln>
            <a:noFill/>
          </a:ln>
        </p:spPr>
      </p:pic>
      <p:pic>
        <p:nvPicPr>
          <p:cNvPr id="457" name="Google Shape;457;p62"/>
          <p:cNvPicPr preferRelativeResize="0"/>
          <p:nvPr/>
        </p:nvPicPr>
        <p:blipFill>
          <a:blip r:embed="rId3">
            <a:alphaModFix/>
          </a:blip>
          <a:stretch>
            <a:fillRect/>
          </a:stretch>
        </p:blipFill>
        <p:spPr>
          <a:xfrm>
            <a:off x="5609494" y="3731940"/>
            <a:ext cx="3602831" cy="1275409"/>
          </a:xfrm>
          <a:prstGeom prst="rect">
            <a:avLst/>
          </a:prstGeom>
          <a:noFill/>
          <a:ln>
            <a:noFill/>
          </a:ln>
        </p:spPr>
      </p:pic>
      <p:pic>
        <p:nvPicPr>
          <p:cNvPr id="458" name="Google Shape;458;p62"/>
          <p:cNvPicPr preferRelativeResize="0"/>
          <p:nvPr/>
        </p:nvPicPr>
        <p:blipFill>
          <a:blip r:embed="rId4">
            <a:alphaModFix/>
          </a:blip>
          <a:stretch>
            <a:fillRect/>
          </a:stretch>
        </p:blipFill>
        <p:spPr>
          <a:xfrm flipH="1">
            <a:off x="5442347" y="4189652"/>
            <a:ext cx="4271201" cy="1261750"/>
          </a:xfrm>
          <a:prstGeom prst="rect">
            <a:avLst/>
          </a:prstGeom>
          <a:noFill/>
          <a:ln>
            <a:noFill/>
          </a:ln>
        </p:spPr>
      </p:pic>
      <p:pic>
        <p:nvPicPr>
          <p:cNvPr id="459" name="Google Shape;459;p62"/>
          <p:cNvPicPr preferRelativeResize="0"/>
          <p:nvPr/>
        </p:nvPicPr>
        <p:blipFill>
          <a:blip r:embed="rId4">
            <a:alphaModFix/>
          </a:blip>
          <a:stretch>
            <a:fillRect/>
          </a:stretch>
        </p:blipFill>
        <p:spPr>
          <a:xfrm>
            <a:off x="-591550" y="4189652"/>
            <a:ext cx="4271201" cy="1261750"/>
          </a:xfrm>
          <a:prstGeom prst="rect">
            <a:avLst/>
          </a:prstGeom>
          <a:noFill/>
          <a:ln>
            <a:noFill/>
          </a:ln>
        </p:spPr>
      </p:pic>
      <p:grpSp>
        <p:nvGrpSpPr>
          <p:cNvPr id="460" name="Google Shape;460;p62"/>
          <p:cNvGrpSpPr/>
          <p:nvPr/>
        </p:nvGrpSpPr>
        <p:grpSpPr>
          <a:xfrm>
            <a:off x="126125" y="4352813"/>
            <a:ext cx="708000" cy="697800"/>
            <a:chOff x="51350" y="4238725"/>
            <a:chExt cx="708000" cy="697800"/>
          </a:xfrm>
        </p:grpSpPr>
        <p:sp>
          <p:nvSpPr>
            <p:cNvPr id="461" name="Google Shape;461;p62"/>
            <p:cNvSpPr/>
            <p:nvPr/>
          </p:nvSpPr>
          <p:spPr>
            <a:xfrm>
              <a:off x="51350" y="4238725"/>
              <a:ext cx="708000" cy="697800"/>
            </a:xfrm>
            <a:prstGeom prst="ellipse">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2" name="Google Shape;462;p62"/>
            <p:cNvPicPr preferRelativeResize="0"/>
            <p:nvPr/>
          </p:nvPicPr>
          <p:blipFill>
            <a:blip r:embed="rId6">
              <a:alphaModFix/>
            </a:blip>
            <a:stretch>
              <a:fillRect/>
            </a:stretch>
          </p:blipFill>
          <p:spPr>
            <a:xfrm>
              <a:off x="110338" y="4292612"/>
              <a:ext cx="590025" cy="590025"/>
            </a:xfrm>
            <a:prstGeom prst="rect">
              <a:avLst/>
            </a:prstGeom>
            <a:noFill/>
            <a:ln>
              <a:noFill/>
            </a:ln>
          </p:spPr>
        </p:pic>
      </p:grpSp>
      <p:grpSp>
        <p:nvGrpSpPr>
          <p:cNvPr id="463" name="Google Shape;463;p62"/>
          <p:cNvGrpSpPr/>
          <p:nvPr/>
        </p:nvGrpSpPr>
        <p:grpSpPr>
          <a:xfrm>
            <a:off x="7370800" y="4734938"/>
            <a:ext cx="1673100" cy="330900"/>
            <a:chOff x="7370800" y="4734938"/>
            <a:chExt cx="1673100" cy="330900"/>
          </a:xfrm>
        </p:grpSpPr>
        <p:sp>
          <p:nvSpPr>
            <p:cNvPr id="464" name="Google Shape;464;p62"/>
            <p:cNvSpPr/>
            <p:nvPr/>
          </p:nvSpPr>
          <p:spPr>
            <a:xfrm>
              <a:off x="7370800" y="4734938"/>
              <a:ext cx="1673100" cy="330900"/>
            </a:xfrm>
            <a:prstGeom prst="roundRect">
              <a:avLst>
                <a:gd fmla="val 16667" name="adj"/>
              </a:avLst>
            </a:prstGeom>
            <a:solidFill>
              <a:srgbClr val="FFFFFF"/>
            </a:solidFill>
            <a:ln cap="flat" cmpd="sng" w="9525">
              <a:solidFill>
                <a:srgbClr val="C05F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5" name="Google Shape;465;p62"/>
            <p:cNvPicPr preferRelativeResize="0"/>
            <p:nvPr/>
          </p:nvPicPr>
          <p:blipFill>
            <a:blip r:embed="rId7">
              <a:alphaModFix/>
            </a:blip>
            <a:stretch>
              <a:fillRect/>
            </a:stretch>
          </p:blipFill>
          <p:spPr>
            <a:xfrm>
              <a:off x="7482720" y="4750162"/>
              <a:ext cx="1449251" cy="300475"/>
            </a:xfrm>
            <a:prstGeom prst="rect">
              <a:avLst/>
            </a:prstGeom>
            <a:noFill/>
            <a:ln>
              <a:noFill/>
            </a:ln>
          </p:spPr>
        </p:pic>
      </p:grpSp>
      <p:sp>
        <p:nvSpPr>
          <p:cNvPr id="466" name="Google Shape;466;p62"/>
          <p:cNvSpPr/>
          <p:nvPr/>
        </p:nvSpPr>
        <p:spPr>
          <a:xfrm>
            <a:off x="990787" y="4734951"/>
            <a:ext cx="1277400" cy="366300"/>
          </a:xfrm>
          <a:prstGeom prst="roundRect">
            <a:avLst>
              <a:gd fmla="val 16667" name="adj"/>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7" name="Google Shape;467;p62"/>
          <p:cNvPicPr preferRelativeResize="0"/>
          <p:nvPr/>
        </p:nvPicPr>
        <p:blipFill>
          <a:blip r:embed="rId8">
            <a:alphaModFix/>
          </a:blip>
          <a:stretch>
            <a:fillRect/>
          </a:stretch>
        </p:blipFill>
        <p:spPr>
          <a:xfrm>
            <a:off x="1060463" y="4795564"/>
            <a:ext cx="1173712" cy="269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3"/>
          <p:cNvSpPr txBox="1"/>
          <p:nvPr>
            <p:ph type="title"/>
          </p:nvPr>
        </p:nvSpPr>
        <p:spPr>
          <a:xfrm>
            <a:off x="720000" y="2926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Why is carbon dioxide the issue?</a:t>
            </a:r>
            <a:endParaRPr/>
          </a:p>
        </p:txBody>
      </p:sp>
      <p:sp>
        <p:nvSpPr>
          <p:cNvPr id="473" name="Google Shape;473;p63"/>
          <p:cNvSpPr txBox="1"/>
          <p:nvPr>
            <p:ph idx="1" type="body"/>
          </p:nvPr>
        </p:nvSpPr>
        <p:spPr>
          <a:xfrm>
            <a:off x="5099650" y="1113650"/>
            <a:ext cx="3864900" cy="312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Questions to consider:</a:t>
            </a:r>
            <a:endParaRPr b="1" sz="1800"/>
          </a:p>
          <a:p>
            <a:pPr indent="-342900" lvl="0" marL="457200" rtl="0" algn="l">
              <a:spcBef>
                <a:spcPts val="0"/>
              </a:spcBef>
              <a:spcAft>
                <a:spcPts val="0"/>
              </a:spcAft>
              <a:buSzPts val="1800"/>
              <a:buChar char="●"/>
            </a:pPr>
            <a:r>
              <a:rPr lang="en" sz="1800"/>
              <a:t>What do you notice about the chemical reaction between carbon dioxide and water?</a:t>
            </a:r>
            <a:endParaRPr sz="1800"/>
          </a:p>
          <a:p>
            <a:pPr indent="-342900" lvl="0" marL="457200" rtl="0" algn="l">
              <a:spcBef>
                <a:spcPts val="0"/>
              </a:spcBef>
              <a:spcAft>
                <a:spcPts val="0"/>
              </a:spcAft>
              <a:buSzPts val="1800"/>
              <a:buChar char="●"/>
            </a:pPr>
            <a:r>
              <a:rPr lang="en" sz="1800"/>
              <a:t>Which particle directly influences the pH of the ocean?</a:t>
            </a:r>
            <a:endParaRPr sz="1800"/>
          </a:p>
          <a:p>
            <a:pPr indent="-342900" lvl="0" marL="457200" rtl="0" algn="l">
              <a:spcBef>
                <a:spcPts val="0"/>
              </a:spcBef>
              <a:spcAft>
                <a:spcPts val="0"/>
              </a:spcAft>
              <a:buSzPts val="1800"/>
              <a:buChar char="●"/>
            </a:pPr>
            <a:r>
              <a:rPr lang="en" sz="1800"/>
              <a:t>Which particle do you think is used by shelled animals (such as the pteropod)? </a:t>
            </a:r>
            <a:r>
              <a:rPr i="1" lang="en" sz="1800"/>
              <a:t>Hint: their shells are made of a material called “calcium carbonate”.</a:t>
            </a:r>
            <a:endParaRPr i="1" sz="1800"/>
          </a:p>
        </p:txBody>
      </p:sp>
      <p:pic>
        <p:nvPicPr>
          <p:cNvPr id="474" name="Google Shape;474;p63"/>
          <p:cNvPicPr preferRelativeResize="0"/>
          <p:nvPr/>
        </p:nvPicPr>
        <p:blipFill>
          <a:blip r:embed="rId3">
            <a:alphaModFix/>
          </a:blip>
          <a:stretch>
            <a:fillRect/>
          </a:stretch>
        </p:blipFill>
        <p:spPr>
          <a:xfrm>
            <a:off x="245325" y="1215925"/>
            <a:ext cx="4751550" cy="28509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descr="Find out how research at Plymouth is tackling this global carbon dioxide problem.&#10;&#10;https://www.plymouth.ac.uk/research/ocean-acidification" id="479" name="Google Shape;479;p64" title="What is Ocean Acidification?">
            <a:hlinkClick r:id="rId3"/>
          </p:cNvPr>
          <p:cNvPicPr preferRelativeResize="0"/>
          <p:nvPr/>
        </p:nvPicPr>
        <p:blipFill>
          <a:blip r:embed="rId4">
            <a:alphaModFix/>
          </a:blip>
          <a:stretch>
            <a:fillRect/>
          </a:stretch>
        </p:blipFill>
        <p:spPr>
          <a:xfrm>
            <a:off x="1706163" y="1416913"/>
            <a:ext cx="5731675" cy="3224075"/>
          </a:xfrm>
          <a:prstGeom prst="rect">
            <a:avLst/>
          </a:prstGeom>
          <a:noFill/>
          <a:ln>
            <a:noFill/>
          </a:ln>
        </p:spPr>
      </p:pic>
      <p:sp>
        <p:nvSpPr>
          <p:cNvPr id="480" name="Google Shape;480;p64"/>
          <p:cNvSpPr txBox="1"/>
          <p:nvPr/>
        </p:nvSpPr>
        <p:spPr>
          <a:xfrm>
            <a:off x="890263" y="160825"/>
            <a:ext cx="73635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latin typeface="Nunito"/>
                <a:ea typeface="Nunito"/>
                <a:cs typeface="Nunito"/>
                <a:sym typeface="Nunito"/>
              </a:rPr>
              <a:t>Ocean Acidification: </a:t>
            </a:r>
            <a:endParaRPr b="1" sz="3000">
              <a:solidFill>
                <a:schemeClr val="dk1"/>
              </a:solidFill>
              <a:latin typeface="Nunito"/>
              <a:ea typeface="Nunito"/>
              <a:cs typeface="Nunito"/>
              <a:sym typeface="Nunito"/>
            </a:endParaRPr>
          </a:p>
          <a:p>
            <a:pPr indent="0" lvl="0" marL="0" rtl="0" algn="ctr">
              <a:spcBef>
                <a:spcPts val="0"/>
              </a:spcBef>
              <a:spcAft>
                <a:spcPts val="0"/>
              </a:spcAft>
              <a:buNone/>
            </a:pPr>
            <a:r>
              <a:rPr b="1" lang="en" sz="3000">
                <a:solidFill>
                  <a:srgbClr val="E76A28"/>
                </a:solidFill>
                <a:latin typeface="Nunito"/>
                <a:ea typeface="Nunito"/>
                <a:cs typeface="Nunito"/>
                <a:sym typeface="Nunito"/>
              </a:rPr>
              <a:t>Changing the Chemistry of the Ocean</a:t>
            </a:r>
            <a:endParaRPr b="1" sz="3000">
              <a:solidFill>
                <a:srgbClr val="E76A28"/>
              </a:solidFill>
              <a:latin typeface="Nunito"/>
              <a:ea typeface="Nunito"/>
              <a:cs typeface="Nunito"/>
              <a:sym typeface="Nun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10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65"/>
          <p:cNvPicPr preferRelativeResize="0"/>
          <p:nvPr/>
        </p:nvPicPr>
        <p:blipFill>
          <a:blip r:embed="rId3">
            <a:alphaModFix/>
          </a:blip>
          <a:stretch>
            <a:fillRect/>
          </a:stretch>
        </p:blipFill>
        <p:spPr>
          <a:xfrm>
            <a:off x="2895600" y="152400"/>
            <a:ext cx="5943600" cy="2362200"/>
          </a:xfrm>
          <a:prstGeom prst="rect">
            <a:avLst/>
          </a:prstGeom>
          <a:noFill/>
          <a:ln>
            <a:noFill/>
          </a:ln>
        </p:spPr>
      </p:pic>
      <p:pic>
        <p:nvPicPr>
          <p:cNvPr id="486" name="Google Shape;486;p65"/>
          <p:cNvPicPr preferRelativeResize="0"/>
          <p:nvPr/>
        </p:nvPicPr>
        <p:blipFill>
          <a:blip r:embed="rId4">
            <a:alphaModFix/>
          </a:blip>
          <a:stretch>
            <a:fillRect/>
          </a:stretch>
        </p:blipFill>
        <p:spPr>
          <a:xfrm>
            <a:off x="2895600" y="2514596"/>
            <a:ext cx="5943600" cy="2362204"/>
          </a:xfrm>
          <a:prstGeom prst="rect">
            <a:avLst/>
          </a:prstGeom>
          <a:noFill/>
          <a:ln>
            <a:noFill/>
          </a:ln>
        </p:spPr>
      </p:pic>
      <p:sp>
        <p:nvSpPr>
          <p:cNvPr id="487" name="Google Shape;487;p65"/>
          <p:cNvSpPr txBox="1"/>
          <p:nvPr/>
        </p:nvSpPr>
        <p:spPr>
          <a:xfrm>
            <a:off x="178900" y="301900"/>
            <a:ext cx="24600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DM Sans"/>
                <a:ea typeface="DM Sans"/>
                <a:cs typeface="DM Sans"/>
                <a:sym typeface="DM Sans"/>
              </a:rPr>
              <a:t>Word Bank:</a:t>
            </a:r>
            <a:endParaRPr b="1" sz="2000">
              <a:latin typeface="DM Sans"/>
              <a:ea typeface="DM Sans"/>
              <a:cs typeface="DM Sans"/>
              <a:sym typeface="DM Sans"/>
            </a:endParaRPr>
          </a:p>
          <a:p>
            <a:pPr indent="0" lvl="0" marL="0" rtl="0" algn="l">
              <a:spcBef>
                <a:spcPts val="0"/>
              </a:spcBef>
              <a:spcAft>
                <a:spcPts val="0"/>
              </a:spcAft>
              <a:buNone/>
            </a:pPr>
            <a:r>
              <a:rPr lang="en" sz="2000">
                <a:latin typeface="DM Sans"/>
                <a:ea typeface="DM Sans"/>
                <a:cs typeface="DM Sans"/>
                <a:sym typeface="DM Sans"/>
              </a:rPr>
              <a:t>Calcium carbonate</a:t>
            </a:r>
            <a:endParaRPr sz="2000">
              <a:latin typeface="DM Sans"/>
              <a:ea typeface="DM Sans"/>
              <a:cs typeface="DM Sans"/>
              <a:sym typeface="DM Sans"/>
            </a:endParaRPr>
          </a:p>
          <a:p>
            <a:pPr indent="0" lvl="0" marL="0" rtl="0" algn="l">
              <a:spcBef>
                <a:spcPts val="0"/>
              </a:spcBef>
              <a:spcAft>
                <a:spcPts val="0"/>
              </a:spcAft>
              <a:buNone/>
            </a:pPr>
            <a:r>
              <a:rPr lang="en" sz="2000">
                <a:latin typeface="DM Sans"/>
                <a:ea typeface="DM Sans"/>
                <a:cs typeface="DM Sans"/>
                <a:sym typeface="DM Sans"/>
              </a:rPr>
              <a:t>Carbonic acid</a:t>
            </a:r>
            <a:endParaRPr sz="2000">
              <a:latin typeface="DM Sans"/>
              <a:ea typeface="DM Sans"/>
              <a:cs typeface="DM Sans"/>
              <a:sym typeface="DM Sans"/>
            </a:endParaRPr>
          </a:p>
          <a:p>
            <a:pPr indent="0" lvl="0" marL="0" rtl="0" algn="l">
              <a:spcBef>
                <a:spcPts val="0"/>
              </a:spcBef>
              <a:spcAft>
                <a:spcPts val="0"/>
              </a:spcAft>
              <a:buNone/>
            </a:pPr>
            <a:r>
              <a:rPr lang="en" sz="2000">
                <a:latin typeface="DM Sans"/>
                <a:ea typeface="DM Sans"/>
                <a:cs typeface="DM Sans"/>
                <a:sym typeface="DM Sans"/>
              </a:rPr>
              <a:t>Carbon dioxide</a:t>
            </a:r>
            <a:endParaRPr sz="2000">
              <a:latin typeface="DM Sans"/>
              <a:ea typeface="DM Sans"/>
              <a:cs typeface="DM Sans"/>
              <a:sym typeface="DM Sans"/>
            </a:endParaRPr>
          </a:p>
          <a:p>
            <a:pPr indent="0" lvl="0" marL="0" rtl="0" algn="l">
              <a:spcBef>
                <a:spcPts val="0"/>
              </a:spcBef>
              <a:spcAft>
                <a:spcPts val="0"/>
              </a:spcAft>
              <a:buNone/>
            </a:pPr>
            <a:r>
              <a:rPr lang="en" sz="2000">
                <a:latin typeface="DM Sans"/>
                <a:ea typeface="DM Sans"/>
                <a:cs typeface="DM Sans"/>
                <a:sym typeface="DM Sans"/>
              </a:rPr>
              <a:t>H+ (hydrogen ion)</a:t>
            </a:r>
            <a:endParaRPr sz="2000">
              <a:latin typeface="DM Sans"/>
              <a:ea typeface="DM Sans"/>
              <a:cs typeface="DM Sans"/>
              <a:sym typeface="DM Sans"/>
            </a:endParaRPr>
          </a:p>
        </p:txBody>
      </p:sp>
      <p:sp>
        <p:nvSpPr>
          <p:cNvPr id="488" name="Google Shape;488;p65"/>
          <p:cNvSpPr/>
          <p:nvPr/>
        </p:nvSpPr>
        <p:spPr>
          <a:xfrm>
            <a:off x="4125975" y="704450"/>
            <a:ext cx="436200" cy="536700"/>
          </a:xfrm>
          <a:prstGeom prst="rect">
            <a:avLst/>
          </a:prstGeom>
          <a:solidFill>
            <a:srgbClr val="F3F3F3"/>
          </a:solid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M Sans"/>
                <a:ea typeface="DM Sans"/>
                <a:cs typeface="DM Sans"/>
                <a:sym typeface="DM Sans"/>
              </a:rPr>
              <a:t>A</a:t>
            </a:r>
            <a:endParaRPr b="1">
              <a:latin typeface="DM Sans"/>
              <a:ea typeface="DM Sans"/>
              <a:cs typeface="DM Sans"/>
              <a:sym typeface="DM Sans"/>
            </a:endParaRPr>
          </a:p>
        </p:txBody>
      </p:sp>
      <p:sp>
        <p:nvSpPr>
          <p:cNvPr id="489" name="Google Shape;489;p65"/>
          <p:cNvSpPr/>
          <p:nvPr/>
        </p:nvSpPr>
        <p:spPr>
          <a:xfrm>
            <a:off x="5618499" y="704450"/>
            <a:ext cx="766200" cy="536700"/>
          </a:xfrm>
          <a:prstGeom prst="rect">
            <a:avLst/>
          </a:prstGeom>
          <a:solidFill>
            <a:srgbClr val="F3F3F3"/>
          </a:solid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M Sans"/>
                <a:ea typeface="DM Sans"/>
                <a:cs typeface="DM Sans"/>
                <a:sym typeface="DM Sans"/>
              </a:rPr>
              <a:t>B</a:t>
            </a:r>
            <a:endParaRPr b="1">
              <a:latin typeface="DM Sans"/>
              <a:ea typeface="DM Sans"/>
              <a:cs typeface="DM Sans"/>
              <a:sym typeface="DM Sans"/>
            </a:endParaRPr>
          </a:p>
        </p:txBody>
      </p:sp>
      <p:sp>
        <p:nvSpPr>
          <p:cNvPr id="490" name="Google Shape;490;p65"/>
          <p:cNvSpPr/>
          <p:nvPr/>
        </p:nvSpPr>
        <p:spPr>
          <a:xfrm>
            <a:off x="6665444" y="1561275"/>
            <a:ext cx="436200" cy="272400"/>
          </a:xfrm>
          <a:prstGeom prst="rect">
            <a:avLst/>
          </a:prstGeom>
          <a:solidFill>
            <a:srgbClr val="F3F3F3"/>
          </a:solid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M Sans"/>
                <a:ea typeface="DM Sans"/>
                <a:cs typeface="DM Sans"/>
                <a:sym typeface="DM Sans"/>
              </a:rPr>
              <a:t>C</a:t>
            </a:r>
            <a:endParaRPr b="1">
              <a:latin typeface="DM Sans"/>
              <a:ea typeface="DM Sans"/>
              <a:cs typeface="DM Sans"/>
              <a:sym typeface="DM Sans"/>
            </a:endParaRPr>
          </a:p>
        </p:txBody>
      </p:sp>
      <p:sp>
        <p:nvSpPr>
          <p:cNvPr id="491" name="Google Shape;491;p65"/>
          <p:cNvSpPr/>
          <p:nvPr/>
        </p:nvSpPr>
        <p:spPr>
          <a:xfrm>
            <a:off x="4125975" y="1793625"/>
            <a:ext cx="559200" cy="536700"/>
          </a:xfrm>
          <a:prstGeom prst="rect">
            <a:avLst/>
          </a:prstGeom>
          <a:solidFill>
            <a:srgbClr val="F3F3F3"/>
          </a:solid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M Sans"/>
                <a:ea typeface="DM Sans"/>
                <a:cs typeface="DM Sans"/>
                <a:sym typeface="DM Sans"/>
              </a:rPr>
              <a:t>D</a:t>
            </a:r>
            <a:endParaRPr b="1">
              <a:latin typeface="DM Sans"/>
              <a:ea typeface="DM Sans"/>
              <a:cs typeface="DM Sans"/>
              <a:sym typeface="DM Sans"/>
            </a:endParaRPr>
          </a:p>
        </p:txBody>
      </p:sp>
      <p:sp>
        <p:nvSpPr>
          <p:cNvPr id="492" name="Google Shape;492;p65"/>
          <p:cNvSpPr/>
          <p:nvPr/>
        </p:nvSpPr>
        <p:spPr>
          <a:xfrm>
            <a:off x="4103612" y="3044287"/>
            <a:ext cx="436200" cy="536700"/>
          </a:xfrm>
          <a:prstGeom prst="rect">
            <a:avLst/>
          </a:prstGeom>
          <a:solidFill>
            <a:srgbClr val="F3F3F3"/>
          </a:solid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M Sans"/>
                <a:ea typeface="DM Sans"/>
                <a:cs typeface="DM Sans"/>
                <a:sym typeface="DM Sans"/>
              </a:rPr>
              <a:t>A</a:t>
            </a:r>
            <a:endParaRPr b="1">
              <a:latin typeface="DM Sans"/>
              <a:ea typeface="DM Sans"/>
              <a:cs typeface="DM Sans"/>
              <a:sym typeface="DM Sans"/>
            </a:endParaRPr>
          </a:p>
        </p:txBody>
      </p:sp>
      <p:sp>
        <p:nvSpPr>
          <p:cNvPr id="493" name="Google Shape;493;p65"/>
          <p:cNvSpPr/>
          <p:nvPr/>
        </p:nvSpPr>
        <p:spPr>
          <a:xfrm>
            <a:off x="5596136" y="3044287"/>
            <a:ext cx="766200" cy="536700"/>
          </a:xfrm>
          <a:prstGeom prst="rect">
            <a:avLst/>
          </a:prstGeom>
          <a:solidFill>
            <a:srgbClr val="F3F3F3"/>
          </a:solid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M Sans"/>
                <a:ea typeface="DM Sans"/>
                <a:cs typeface="DM Sans"/>
                <a:sym typeface="DM Sans"/>
              </a:rPr>
              <a:t>B</a:t>
            </a:r>
            <a:endParaRPr b="1">
              <a:latin typeface="DM Sans"/>
              <a:ea typeface="DM Sans"/>
              <a:cs typeface="DM Sans"/>
              <a:sym typeface="DM Sans"/>
            </a:endParaRPr>
          </a:p>
        </p:txBody>
      </p:sp>
      <p:sp>
        <p:nvSpPr>
          <p:cNvPr id="494" name="Google Shape;494;p65"/>
          <p:cNvSpPr/>
          <p:nvPr/>
        </p:nvSpPr>
        <p:spPr>
          <a:xfrm>
            <a:off x="6643081" y="3901112"/>
            <a:ext cx="436200" cy="272400"/>
          </a:xfrm>
          <a:prstGeom prst="rect">
            <a:avLst/>
          </a:prstGeom>
          <a:solidFill>
            <a:srgbClr val="F3F3F3"/>
          </a:solid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M Sans"/>
                <a:ea typeface="DM Sans"/>
                <a:cs typeface="DM Sans"/>
                <a:sym typeface="DM Sans"/>
              </a:rPr>
              <a:t>C</a:t>
            </a:r>
            <a:endParaRPr b="1">
              <a:latin typeface="DM Sans"/>
              <a:ea typeface="DM Sans"/>
              <a:cs typeface="DM Sans"/>
              <a:sym typeface="DM Sans"/>
            </a:endParaRPr>
          </a:p>
        </p:txBody>
      </p:sp>
      <p:sp>
        <p:nvSpPr>
          <p:cNvPr id="495" name="Google Shape;495;p65"/>
          <p:cNvSpPr/>
          <p:nvPr/>
        </p:nvSpPr>
        <p:spPr>
          <a:xfrm>
            <a:off x="4103612" y="4133462"/>
            <a:ext cx="559200" cy="536700"/>
          </a:xfrm>
          <a:prstGeom prst="rect">
            <a:avLst/>
          </a:prstGeom>
          <a:solidFill>
            <a:srgbClr val="F3F3F3"/>
          </a:solidFill>
          <a:ln cap="flat" cmpd="sng" w="19050">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DM Sans"/>
                <a:ea typeface="DM Sans"/>
                <a:cs typeface="DM Sans"/>
                <a:sym typeface="DM Sans"/>
              </a:rPr>
              <a:t>D</a:t>
            </a:r>
            <a:endParaRPr b="1">
              <a:latin typeface="DM Sans"/>
              <a:ea typeface="DM Sans"/>
              <a:cs typeface="DM Sans"/>
              <a:sym typeface="DM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88"/>
                                        </p:tgtEl>
                                      </p:cBhvr>
                                    </p:animEffect>
                                    <p:set>
                                      <p:cBhvr>
                                        <p:cTn dur="1" fill="hold">
                                          <p:stCondLst>
                                            <p:cond delay="1000"/>
                                          </p:stCondLst>
                                        </p:cTn>
                                        <p:tgtEl>
                                          <p:spTgt spid="48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92"/>
                                        </p:tgtEl>
                                      </p:cBhvr>
                                    </p:animEffect>
                                    <p:set>
                                      <p:cBhvr>
                                        <p:cTn dur="1" fill="hold">
                                          <p:stCondLst>
                                            <p:cond delay="1000"/>
                                          </p:stCondLst>
                                        </p:cTn>
                                        <p:tgtEl>
                                          <p:spTgt spid="4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89"/>
                                        </p:tgtEl>
                                      </p:cBhvr>
                                    </p:animEffect>
                                    <p:set>
                                      <p:cBhvr>
                                        <p:cTn dur="1" fill="hold">
                                          <p:stCondLst>
                                            <p:cond delay="1000"/>
                                          </p:stCondLst>
                                        </p:cTn>
                                        <p:tgtEl>
                                          <p:spTgt spid="48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93"/>
                                        </p:tgtEl>
                                      </p:cBhvr>
                                    </p:animEffect>
                                    <p:set>
                                      <p:cBhvr>
                                        <p:cTn dur="1" fill="hold">
                                          <p:stCondLst>
                                            <p:cond delay="1000"/>
                                          </p:stCondLst>
                                        </p:cTn>
                                        <p:tgtEl>
                                          <p:spTgt spid="4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90"/>
                                        </p:tgtEl>
                                      </p:cBhvr>
                                    </p:animEffect>
                                    <p:set>
                                      <p:cBhvr>
                                        <p:cTn dur="1" fill="hold">
                                          <p:stCondLst>
                                            <p:cond delay="1000"/>
                                          </p:stCondLst>
                                        </p:cTn>
                                        <p:tgtEl>
                                          <p:spTgt spid="49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94"/>
                                        </p:tgtEl>
                                      </p:cBhvr>
                                    </p:animEffect>
                                    <p:set>
                                      <p:cBhvr>
                                        <p:cTn dur="1" fill="hold">
                                          <p:stCondLst>
                                            <p:cond delay="1000"/>
                                          </p:stCondLst>
                                        </p:cTn>
                                        <p:tgtEl>
                                          <p:spTgt spid="49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91"/>
                                        </p:tgtEl>
                                      </p:cBhvr>
                                    </p:animEffect>
                                    <p:set>
                                      <p:cBhvr>
                                        <p:cTn dur="1" fill="hold">
                                          <p:stCondLst>
                                            <p:cond delay="1000"/>
                                          </p:stCondLst>
                                        </p:cTn>
                                        <p:tgtEl>
                                          <p:spTgt spid="49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95"/>
                                        </p:tgtEl>
                                      </p:cBhvr>
                                    </p:animEffect>
                                    <p:set>
                                      <p:cBhvr>
                                        <p:cTn dur="1" fill="hold">
                                          <p:stCondLst>
                                            <p:cond delay="1000"/>
                                          </p:stCondLst>
                                        </p:cTn>
                                        <p:tgtEl>
                                          <p:spTgt spid="49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66"/>
          <p:cNvSpPr txBox="1"/>
          <p:nvPr>
            <p:ph type="title"/>
          </p:nvPr>
        </p:nvSpPr>
        <p:spPr>
          <a:xfrm>
            <a:off x="302600" y="545675"/>
            <a:ext cx="3140400" cy="392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sz="2000"/>
          </a:p>
          <a:p>
            <a:pPr indent="0" lvl="0" marL="0" rtl="0" algn="ctr">
              <a:spcBef>
                <a:spcPts val="0"/>
              </a:spcBef>
              <a:spcAft>
                <a:spcPts val="0"/>
              </a:spcAft>
              <a:buNone/>
            </a:pPr>
            <a:r>
              <a:rPr lang="en" sz="2000">
                <a:solidFill>
                  <a:srgbClr val="E76A28"/>
                </a:solidFill>
              </a:rPr>
              <a:t>Based on what you know about OA, w</a:t>
            </a:r>
            <a:r>
              <a:rPr lang="en" sz="2000">
                <a:solidFill>
                  <a:srgbClr val="E76A28"/>
                </a:solidFill>
              </a:rPr>
              <a:t>hat do you think the artist is trying to convey here?</a:t>
            </a:r>
            <a:endParaRPr sz="2000">
              <a:solidFill>
                <a:srgbClr val="E76A28"/>
              </a:solidFill>
            </a:endParaRPr>
          </a:p>
          <a:p>
            <a:pPr indent="0" lvl="0" marL="0" rtl="0" algn="ctr">
              <a:spcBef>
                <a:spcPts val="0"/>
              </a:spcBef>
              <a:spcAft>
                <a:spcPts val="0"/>
              </a:spcAft>
              <a:buNone/>
            </a:pPr>
            <a:r>
              <a:t/>
            </a:r>
            <a:endParaRPr sz="2000">
              <a:solidFill>
                <a:srgbClr val="E76A28"/>
              </a:solidFill>
            </a:endParaRPr>
          </a:p>
          <a:p>
            <a:pPr indent="0" lvl="0" marL="0" rtl="0" algn="ctr">
              <a:spcBef>
                <a:spcPts val="0"/>
              </a:spcBef>
              <a:spcAft>
                <a:spcPts val="0"/>
              </a:spcAft>
              <a:buNone/>
            </a:pPr>
            <a:r>
              <a:rPr lang="en" sz="2400"/>
              <a:t>What could this art be inspiring us to do?</a:t>
            </a:r>
            <a:endParaRPr sz="2400"/>
          </a:p>
          <a:p>
            <a:pPr indent="0" lvl="0" marL="0" rtl="0" algn="ctr">
              <a:spcBef>
                <a:spcPts val="0"/>
              </a:spcBef>
              <a:spcAft>
                <a:spcPts val="0"/>
              </a:spcAft>
              <a:buNone/>
            </a:pPr>
            <a:r>
              <a:t/>
            </a:r>
            <a:endParaRPr sz="2000">
              <a:solidFill>
                <a:srgbClr val="E76A28"/>
              </a:solidFill>
            </a:endParaRPr>
          </a:p>
        </p:txBody>
      </p:sp>
      <p:pic>
        <p:nvPicPr>
          <p:cNvPr id="501" name="Google Shape;501;p66"/>
          <p:cNvPicPr preferRelativeResize="0"/>
          <p:nvPr/>
        </p:nvPicPr>
        <p:blipFill>
          <a:blip r:embed="rId3">
            <a:alphaModFix/>
          </a:blip>
          <a:stretch>
            <a:fillRect/>
          </a:stretch>
        </p:blipFill>
        <p:spPr>
          <a:xfrm>
            <a:off x="3519200" y="457938"/>
            <a:ext cx="5167600" cy="4103074"/>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7"/>
          <p:cNvSpPr txBox="1"/>
          <p:nvPr>
            <p:ph type="title"/>
          </p:nvPr>
        </p:nvSpPr>
        <p:spPr>
          <a:xfrm>
            <a:off x="720000" y="64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Art Inspired by Climate Change</a:t>
            </a:r>
            <a:endParaRPr sz="3000"/>
          </a:p>
          <a:p>
            <a:pPr indent="0" lvl="0" marL="0" rtl="0" algn="ctr">
              <a:spcBef>
                <a:spcPts val="0"/>
              </a:spcBef>
              <a:spcAft>
                <a:spcPts val="0"/>
              </a:spcAft>
              <a:buNone/>
            </a:pPr>
            <a:r>
              <a:rPr lang="en" sz="3000">
                <a:solidFill>
                  <a:srgbClr val="E76A28"/>
                </a:solidFill>
              </a:rPr>
              <a:t>Pathways for Reducing Emissions</a:t>
            </a:r>
            <a:endParaRPr sz="3000">
              <a:solidFill>
                <a:srgbClr val="E76A28"/>
              </a:solidFill>
            </a:endParaRPr>
          </a:p>
        </p:txBody>
      </p:sp>
      <p:pic>
        <p:nvPicPr>
          <p:cNvPr id="507" name="Google Shape;507;p67"/>
          <p:cNvPicPr preferRelativeResize="0"/>
          <p:nvPr/>
        </p:nvPicPr>
        <p:blipFill>
          <a:blip r:embed="rId3">
            <a:alphaModFix/>
          </a:blip>
          <a:stretch>
            <a:fillRect/>
          </a:stretch>
        </p:blipFill>
        <p:spPr>
          <a:xfrm>
            <a:off x="207713" y="1172127"/>
            <a:ext cx="4233400" cy="3361300"/>
          </a:xfrm>
          <a:prstGeom prst="rect">
            <a:avLst/>
          </a:prstGeom>
          <a:noFill/>
          <a:ln>
            <a:noFill/>
          </a:ln>
          <a:effectLst>
            <a:outerShdw blurRad="57150" rotWithShape="0" algn="bl" dir="5400000" dist="19050">
              <a:srgbClr val="000000">
                <a:alpha val="50000"/>
              </a:srgbClr>
            </a:outerShdw>
          </a:effectLst>
        </p:spPr>
      </p:pic>
      <p:pic>
        <p:nvPicPr>
          <p:cNvPr id="508" name="Google Shape;508;p67"/>
          <p:cNvPicPr preferRelativeResize="0"/>
          <p:nvPr/>
        </p:nvPicPr>
        <p:blipFill>
          <a:blip r:embed="rId4">
            <a:alphaModFix/>
          </a:blip>
          <a:stretch>
            <a:fillRect/>
          </a:stretch>
        </p:blipFill>
        <p:spPr>
          <a:xfrm>
            <a:off x="4593513" y="1172125"/>
            <a:ext cx="4342766" cy="33613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1"/>
          <p:cNvSpPr txBox="1"/>
          <p:nvPr>
            <p:ph type="title"/>
          </p:nvPr>
        </p:nvSpPr>
        <p:spPr>
          <a:xfrm>
            <a:off x="1356450" y="1307100"/>
            <a:ext cx="64311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Create anything that comes to mind for “Ocean Art”.</a:t>
            </a:r>
            <a:endParaRPr sz="3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68" title="TOA Toolkit Screen Recording.mov">
            <a:hlinkClick r:id="rId3"/>
          </p:cNvPr>
          <p:cNvPicPr preferRelativeResize="0"/>
          <p:nvPr/>
        </p:nvPicPr>
        <p:blipFill>
          <a:blip r:embed="rId4">
            <a:alphaModFix/>
          </a:blip>
          <a:stretch>
            <a:fillRect/>
          </a:stretch>
        </p:blipFill>
        <p:spPr>
          <a:xfrm>
            <a:off x="254900" y="1594375"/>
            <a:ext cx="3719375" cy="2789525"/>
          </a:xfrm>
          <a:prstGeom prst="rect">
            <a:avLst/>
          </a:prstGeom>
          <a:noFill/>
          <a:ln>
            <a:noFill/>
          </a:ln>
        </p:spPr>
      </p:pic>
      <p:sp>
        <p:nvSpPr>
          <p:cNvPr id="514" name="Google Shape;514;p68"/>
          <p:cNvSpPr txBox="1"/>
          <p:nvPr>
            <p:ph idx="4294967295" type="title"/>
          </p:nvPr>
        </p:nvSpPr>
        <p:spPr>
          <a:xfrm>
            <a:off x="445800" y="363000"/>
            <a:ext cx="8252400" cy="108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Continue</a:t>
            </a:r>
            <a:r>
              <a:rPr lang="en" sz="3000"/>
              <a:t> exploring </a:t>
            </a:r>
            <a:r>
              <a:rPr lang="en" sz="3000">
                <a:solidFill>
                  <a:srgbClr val="E76A28"/>
                </a:solidFill>
              </a:rPr>
              <a:t>ocean acidification</a:t>
            </a:r>
            <a:r>
              <a:rPr lang="en" sz="3000"/>
              <a:t> and </a:t>
            </a:r>
            <a:r>
              <a:rPr lang="en" sz="3000">
                <a:solidFill>
                  <a:srgbClr val="E76A28"/>
                </a:solidFill>
              </a:rPr>
              <a:t>art</a:t>
            </a:r>
            <a:r>
              <a:rPr lang="en" sz="3000"/>
              <a:t> inspired by climate change.</a:t>
            </a:r>
            <a:endParaRPr sz="3000"/>
          </a:p>
        </p:txBody>
      </p:sp>
      <p:pic>
        <p:nvPicPr>
          <p:cNvPr id="515" name="Google Shape;515;p68">
            <a:hlinkClick r:id="rId5"/>
          </p:cNvPr>
          <p:cNvPicPr preferRelativeResize="0"/>
          <p:nvPr/>
        </p:nvPicPr>
        <p:blipFill>
          <a:blip r:embed="rId6">
            <a:alphaModFix/>
          </a:blip>
          <a:stretch>
            <a:fillRect/>
          </a:stretch>
        </p:blipFill>
        <p:spPr>
          <a:xfrm>
            <a:off x="4131347" y="1594372"/>
            <a:ext cx="4767475" cy="152947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000"/>
                                        <p:tgtEl>
                                          <p:spTgt spid="5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9"/>
          <p:cNvSpPr txBox="1"/>
          <p:nvPr>
            <p:ph type="title"/>
          </p:nvPr>
        </p:nvSpPr>
        <p:spPr>
          <a:xfrm>
            <a:off x="1356450" y="1307100"/>
            <a:ext cx="64311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How does the ocean serve as climate’s heart and what are the ways that we can advocate for the health of the ocean?</a:t>
            </a:r>
            <a:endParaRPr sz="2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7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can you creatively communicate through art?</a:t>
            </a:r>
            <a:endParaRPr/>
          </a:p>
        </p:txBody>
      </p:sp>
      <p:sp>
        <p:nvSpPr>
          <p:cNvPr id="526" name="Google Shape;526;p70"/>
          <p:cNvSpPr txBox="1"/>
          <p:nvPr>
            <p:ph idx="1" type="body"/>
          </p:nvPr>
        </p:nvSpPr>
        <p:spPr>
          <a:xfrm>
            <a:off x="720000" y="1782775"/>
            <a:ext cx="7704000" cy="2697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Revisit your art. Keep in mind: How do YOU want to convey what you see, hear, or feel about ocean acidification?</a:t>
            </a:r>
            <a:endParaRPr sz="1800"/>
          </a:p>
          <a:p>
            <a:pPr indent="-342900" lvl="0" marL="457200" rtl="0" algn="l">
              <a:spcBef>
                <a:spcPts val="0"/>
              </a:spcBef>
              <a:spcAft>
                <a:spcPts val="0"/>
              </a:spcAft>
              <a:buSzPts val="1800"/>
              <a:buChar char="●"/>
            </a:pPr>
            <a:r>
              <a:rPr lang="en" sz="1800"/>
              <a:t>What resonated with you as you explored the toolkit? What imagery, icons, or patterns can you integrate into your art?</a:t>
            </a:r>
            <a:endParaRPr sz="1800"/>
          </a:p>
          <a:p>
            <a:pPr indent="-342900" lvl="0" marL="457200" rtl="0" algn="l">
              <a:spcBef>
                <a:spcPts val="0"/>
              </a:spcBef>
              <a:spcAft>
                <a:spcPts val="0"/>
              </a:spcAft>
              <a:buSzPts val="1800"/>
              <a:buChar char="●"/>
            </a:pPr>
            <a:r>
              <a:rPr lang="en" sz="1800"/>
              <a:t>As you learn something new every day, you will add or modify your art!</a:t>
            </a:r>
            <a:endParaRPr sz="1800"/>
          </a:p>
        </p:txBody>
      </p:sp>
      <p:sp>
        <p:nvSpPr>
          <p:cNvPr id="527" name="Google Shape;527;p70"/>
          <p:cNvSpPr txBox="1"/>
          <p:nvPr>
            <p:ph type="title"/>
          </p:nvPr>
        </p:nvSpPr>
        <p:spPr>
          <a:xfrm>
            <a:off x="720000" y="35692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E76A28"/>
                </a:solidFill>
              </a:rPr>
              <a:t>Time to edit!</a:t>
            </a:r>
            <a:endParaRPr>
              <a:solidFill>
                <a:srgbClr val="E76A2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7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Homework: Lesson 3 Journal Entry</a:t>
            </a:r>
            <a:endParaRPr/>
          </a:p>
        </p:txBody>
      </p:sp>
      <p:sp>
        <p:nvSpPr>
          <p:cNvPr id="533" name="Google Shape;533;p71"/>
          <p:cNvSpPr txBox="1"/>
          <p:nvPr>
            <p:ph idx="1" type="subTitle"/>
          </p:nvPr>
        </p:nvSpPr>
        <p:spPr>
          <a:xfrm>
            <a:off x="4813888" y="2949900"/>
            <a:ext cx="3214500" cy="2346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1800"/>
              <a:t>How did the information from today’s lesson influence your art?</a:t>
            </a:r>
            <a:endParaRPr sz="1800"/>
          </a:p>
        </p:txBody>
      </p:sp>
      <p:sp>
        <p:nvSpPr>
          <p:cNvPr id="534" name="Google Shape;534;p71"/>
          <p:cNvSpPr txBox="1"/>
          <p:nvPr>
            <p:ph idx="2" type="subTitle"/>
          </p:nvPr>
        </p:nvSpPr>
        <p:spPr>
          <a:xfrm>
            <a:off x="1115613" y="2949900"/>
            <a:ext cx="3214500" cy="234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Describe in detail how your art changed. </a:t>
            </a:r>
            <a:endParaRPr sz="1800"/>
          </a:p>
        </p:txBody>
      </p:sp>
      <p:sp>
        <p:nvSpPr>
          <p:cNvPr id="535" name="Google Shape;535;p71"/>
          <p:cNvSpPr txBox="1"/>
          <p:nvPr>
            <p:ph idx="3" type="subTitle"/>
          </p:nvPr>
        </p:nvSpPr>
        <p:spPr>
          <a:xfrm>
            <a:off x="1115600" y="2275450"/>
            <a:ext cx="32145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300">
                <a:solidFill>
                  <a:srgbClr val="E76A28"/>
                </a:solidFill>
                <a:latin typeface="Nunito"/>
                <a:ea typeface="Nunito"/>
                <a:cs typeface="Nunito"/>
                <a:sym typeface="Nunito"/>
              </a:rPr>
              <a:t>How did your art change today?</a:t>
            </a:r>
            <a:endParaRPr b="1" sz="2300">
              <a:solidFill>
                <a:srgbClr val="E76A28"/>
              </a:solidFill>
              <a:latin typeface="Nunito"/>
              <a:ea typeface="Nunito"/>
              <a:cs typeface="Nunito"/>
              <a:sym typeface="Nunito"/>
            </a:endParaRPr>
          </a:p>
        </p:txBody>
      </p:sp>
      <p:sp>
        <p:nvSpPr>
          <p:cNvPr id="536" name="Google Shape;536;p71"/>
          <p:cNvSpPr txBox="1"/>
          <p:nvPr>
            <p:ph idx="4" type="subTitle"/>
          </p:nvPr>
        </p:nvSpPr>
        <p:spPr>
          <a:xfrm>
            <a:off x="4813882" y="2275450"/>
            <a:ext cx="32145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300">
                <a:solidFill>
                  <a:srgbClr val="E76A28"/>
                </a:solidFill>
                <a:latin typeface="Nunito"/>
                <a:ea typeface="Nunito"/>
                <a:cs typeface="Nunito"/>
                <a:sym typeface="Nunito"/>
              </a:rPr>
              <a:t>What was your reasoning for the changes?</a:t>
            </a:r>
            <a:endParaRPr b="1" sz="2300">
              <a:solidFill>
                <a:srgbClr val="E76A28"/>
              </a:solidFill>
              <a:latin typeface="Nunito"/>
              <a:ea typeface="Nunito"/>
              <a:cs typeface="Nunito"/>
              <a:sym typeface="Nuni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73"/>
          <p:cNvPicPr preferRelativeResize="0"/>
          <p:nvPr/>
        </p:nvPicPr>
        <p:blipFill>
          <a:blip r:embed="rId3">
            <a:alphaModFix/>
          </a:blip>
          <a:stretch>
            <a:fillRect/>
          </a:stretch>
        </p:blipFill>
        <p:spPr>
          <a:xfrm>
            <a:off x="2770581" y="3966290"/>
            <a:ext cx="3602831" cy="1275409"/>
          </a:xfrm>
          <a:prstGeom prst="rect">
            <a:avLst/>
          </a:prstGeom>
          <a:noFill/>
          <a:ln>
            <a:noFill/>
          </a:ln>
        </p:spPr>
      </p:pic>
      <p:pic>
        <p:nvPicPr>
          <p:cNvPr id="546" name="Google Shape;546;p73"/>
          <p:cNvPicPr preferRelativeResize="0"/>
          <p:nvPr/>
        </p:nvPicPr>
        <p:blipFill>
          <a:blip r:embed="rId3">
            <a:alphaModFix/>
          </a:blip>
          <a:stretch>
            <a:fillRect/>
          </a:stretch>
        </p:blipFill>
        <p:spPr>
          <a:xfrm flipH="1">
            <a:off x="-257363" y="3731952"/>
            <a:ext cx="3602831" cy="1275409"/>
          </a:xfrm>
          <a:prstGeom prst="rect">
            <a:avLst/>
          </a:prstGeom>
          <a:noFill/>
          <a:ln>
            <a:noFill/>
          </a:ln>
        </p:spPr>
      </p:pic>
      <p:pic>
        <p:nvPicPr>
          <p:cNvPr id="547" name="Google Shape;547;p73"/>
          <p:cNvPicPr preferRelativeResize="0"/>
          <p:nvPr/>
        </p:nvPicPr>
        <p:blipFill>
          <a:blip r:embed="rId3">
            <a:alphaModFix/>
          </a:blip>
          <a:stretch>
            <a:fillRect/>
          </a:stretch>
        </p:blipFill>
        <p:spPr>
          <a:xfrm>
            <a:off x="5609494" y="3731940"/>
            <a:ext cx="3602831" cy="1275409"/>
          </a:xfrm>
          <a:prstGeom prst="rect">
            <a:avLst/>
          </a:prstGeom>
          <a:noFill/>
          <a:ln>
            <a:noFill/>
          </a:ln>
        </p:spPr>
      </p:pic>
      <p:pic>
        <p:nvPicPr>
          <p:cNvPr id="548" name="Google Shape;548;p73"/>
          <p:cNvPicPr preferRelativeResize="0"/>
          <p:nvPr/>
        </p:nvPicPr>
        <p:blipFill>
          <a:blip r:embed="rId4">
            <a:alphaModFix/>
          </a:blip>
          <a:stretch>
            <a:fillRect/>
          </a:stretch>
        </p:blipFill>
        <p:spPr>
          <a:xfrm flipH="1">
            <a:off x="5442347" y="4189652"/>
            <a:ext cx="4271201" cy="1261750"/>
          </a:xfrm>
          <a:prstGeom prst="rect">
            <a:avLst/>
          </a:prstGeom>
          <a:noFill/>
          <a:ln>
            <a:noFill/>
          </a:ln>
        </p:spPr>
      </p:pic>
      <p:pic>
        <p:nvPicPr>
          <p:cNvPr id="549" name="Google Shape;549;p73"/>
          <p:cNvPicPr preferRelativeResize="0"/>
          <p:nvPr/>
        </p:nvPicPr>
        <p:blipFill>
          <a:blip r:embed="rId4">
            <a:alphaModFix/>
          </a:blip>
          <a:stretch>
            <a:fillRect/>
          </a:stretch>
        </p:blipFill>
        <p:spPr>
          <a:xfrm>
            <a:off x="-591550" y="4189652"/>
            <a:ext cx="4271201" cy="1261750"/>
          </a:xfrm>
          <a:prstGeom prst="rect">
            <a:avLst/>
          </a:prstGeom>
          <a:noFill/>
          <a:ln>
            <a:noFill/>
          </a:ln>
        </p:spPr>
      </p:pic>
      <p:sp>
        <p:nvSpPr>
          <p:cNvPr id="550" name="Google Shape;550;p73"/>
          <p:cNvSpPr txBox="1"/>
          <p:nvPr>
            <p:ph type="ctrTitle"/>
          </p:nvPr>
        </p:nvSpPr>
        <p:spPr>
          <a:xfrm>
            <a:off x="713225" y="615700"/>
            <a:ext cx="6809100" cy="194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500">
                <a:solidFill>
                  <a:schemeClr val="dk2"/>
                </a:solidFill>
                <a:latin typeface="Nunito Black"/>
                <a:ea typeface="Nunito Black"/>
                <a:cs typeface="Nunito Black"/>
                <a:sym typeface="Nunito Black"/>
              </a:rPr>
              <a:t>Lesson 4</a:t>
            </a:r>
            <a:r>
              <a:rPr lang="en" sz="5000">
                <a:solidFill>
                  <a:schemeClr val="dk2"/>
                </a:solidFill>
              </a:rPr>
              <a:t> </a:t>
            </a:r>
            <a:endParaRPr sz="5000">
              <a:solidFill>
                <a:schemeClr val="dk2"/>
              </a:solidFill>
            </a:endParaRPr>
          </a:p>
          <a:p>
            <a:pPr indent="0" lvl="0" marL="0" rtl="0" algn="l">
              <a:spcBef>
                <a:spcPts val="0"/>
              </a:spcBef>
              <a:spcAft>
                <a:spcPts val="0"/>
              </a:spcAft>
              <a:buNone/>
            </a:pPr>
            <a:r>
              <a:rPr lang="en" sz="5900"/>
              <a:t>The Ocean as Climate’s Heart</a:t>
            </a:r>
            <a:endParaRPr sz="5900"/>
          </a:p>
        </p:txBody>
      </p:sp>
      <p:sp>
        <p:nvSpPr>
          <p:cNvPr id="551" name="Google Shape;551;p73"/>
          <p:cNvSpPr txBox="1"/>
          <p:nvPr>
            <p:ph idx="1" type="subTitle"/>
          </p:nvPr>
        </p:nvSpPr>
        <p:spPr>
          <a:xfrm>
            <a:off x="713225" y="2954788"/>
            <a:ext cx="4528800" cy="44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Solutions for a climate reimagined</a:t>
            </a:r>
            <a:endParaRPr/>
          </a:p>
        </p:txBody>
      </p:sp>
      <p:pic>
        <p:nvPicPr>
          <p:cNvPr id="552" name="Google Shape;552;p73"/>
          <p:cNvPicPr preferRelativeResize="0"/>
          <p:nvPr/>
        </p:nvPicPr>
        <p:blipFill>
          <a:blip r:embed="rId5">
            <a:alphaModFix/>
          </a:blip>
          <a:stretch>
            <a:fillRect/>
          </a:stretch>
        </p:blipFill>
        <p:spPr>
          <a:xfrm flipH="1" rot="585086">
            <a:off x="7123084" y="731856"/>
            <a:ext cx="1504482" cy="2111589"/>
          </a:xfrm>
          <a:prstGeom prst="rect">
            <a:avLst/>
          </a:prstGeom>
          <a:noFill/>
          <a:ln>
            <a:noFill/>
          </a:ln>
          <a:effectLst>
            <a:outerShdw blurRad="57150" rotWithShape="0" algn="bl" dir="5400000" dist="19050">
              <a:srgbClr val="000000">
                <a:alpha val="50000"/>
              </a:srgbClr>
            </a:outerShdw>
          </a:effectLst>
        </p:spPr>
      </p:pic>
      <p:pic>
        <p:nvPicPr>
          <p:cNvPr id="553" name="Google Shape;553;p73"/>
          <p:cNvPicPr preferRelativeResize="0"/>
          <p:nvPr/>
        </p:nvPicPr>
        <p:blipFill>
          <a:blip r:embed="rId3">
            <a:alphaModFix/>
          </a:blip>
          <a:stretch>
            <a:fillRect/>
          </a:stretch>
        </p:blipFill>
        <p:spPr>
          <a:xfrm>
            <a:off x="2770581" y="3966290"/>
            <a:ext cx="3602831" cy="1275409"/>
          </a:xfrm>
          <a:prstGeom prst="rect">
            <a:avLst/>
          </a:prstGeom>
          <a:noFill/>
          <a:ln>
            <a:noFill/>
          </a:ln>
        </p:spPr>
      </p:pic>
      <p:pic>
        <p:nvPicPr>
          <p:cNvPr id="554" name="Google Shape;554;p73"/>
          <p:cNvPicPr preferRelativeResize="0"/>
          <p:nvPr/>
        </p:nvPicPr>
        <p:blipFill>
          <a:blip r:embed="rId3">
            <a:alphaModFix/>
          </a:blip>
          <a:stretch>
            <a:fillRect/>
          </a:stretch>
        </p:blipFill>
        <p:spPr>
          <a:xfrm flipH="1">
            <a:off x="-257363" y="3731952"/>
            <a:ext cx="3602831" cy="1275409"/>
          </a:xfrm>
          <a:prstGeom prst="rect">
            <a:avLst/>
          </a:prstGeom>
          <a:noFill/>
          <a:ln>
            <a:noFill/>
          </a:ln>
        </p:spPr>
      </p:pic>
      <p:pic>
        <p:nvPicPr>
          <p:cNvPr id="555" name="Google Shape;555;p73"/>
          <p:cNvPicPr preferRelativeResize="0"/>
          <p:nvPr/>
        </p:nvPicPr>
        <p:blipFill>
          <a:blip r:embed="rId3">
            <a:alphaModFix/>
          </a:blip>
          <a:stretch>
            <a:fillRect/>
          </a:stretch>
        </p:blipFill>
        <p:spPr>
          <a:xfrm>
            <a:off x="5609494" y="3731940"/>
            <a:ext cx="3602831" cy="1275409"/>
          </a:xfrm>
          <a:prstGeom prst="rect">
            <a:avLst/>
          </a:prstGeom>
          <a:noFill/>
          <a:ln>
            <a:noFill/>
          </a:ln>
        </p:spPr>
      </p:pic>
      <p:pic>
        <p:nvPicPr>
          <p:cNvPr id="556" name="Google Shape;556;p73"/>
          <p:cNvPicPr preferRelativeResize="0"/>
          <p:nvPr/>
        </p:nvPicPr>
        <p:blipFill>
          <a:blip r:embed="rId4">
            <a:alphaModFix/>
          </a:blip>
          <a:stretch>
            <a:fillRect/>
          </a:stretch>
        </p:blipFill>
        <p:spPr>
          <a:xfrm flipH="1">
            <a:off x="5442347" y="4189652"/>
            <a:ext cx="4271201" cy="1261750"/>
          </a:xfrm>
          <a:prstGeom prst="rect">
            <a:avLst/>
          </a:prstGeom>
          <a:noFill/>
          <a:ln>
            <a:noFill/>
          </a:ln>
        </p:spPr>
      </p:pic>
      <p:pic>
        <p:nvPicPr>
          <p:cNvPr id="557" name="Google Shape;557;p73"/>
          <p:cNvPicPr preferRelativeResize="0"/>
          <p:nvPr/>
        </p:nvPicPr>
        <p:blipFill>
          <a:blip r:embed="rId4">
            <a:alphaModFix/>
          </a:blip>
          <a:stretch>
            <a:fillRect/>
          </a:stretch>
        </p:blipFill>
        <p:spPr>
          <a:xfrm>
            <a:off x="-591550" y="4189652"/>
            <a:ext cx="4271201" cy="1261750"/>
          </a:xfrm>
          <a:prstGeom prst="rect">
            <a:avLst/>
          </a:prstGeom>
          <a:noFill/>
          <a:ln>
            <a:noFill/>
          </a:ln>
        </p:spPr>
      </p:pic>
      <p:grpSp>
        <p:nvGrpSpPr>
          <p:cNvPr id="558" name="Google Shape;558;p73"/>
          <p:cNvGrpSpPr/>
          <p:nvPr/>
        </p:nvGrpSpPr>
        <p:grpSpPr>
          <a:xfrm>
            <a:off x="126125" y="4352813"/>
            <a:ext cx="708000" cy="697800"/>
            <a:chOff x="51350" y="4238725"/>
            <a:chExt cx="708000" cy="697800"/>
          </a:xfrm>
        </p:grpSpPr>
        <p:sp>
          <p:nvSpPr>
            <p:cNvPr id="559" name="Google Shape;559;p73"/>
            <p:cNvSpPr/>
            <p:nvPr/>
          </p:nvSpPr>
          <p:spPr>
            <a:xfrm>
              <a:off x="51350" y="4238725"/>
              <a:ext cx="708000" cy="697800"/>
            </a:xfrm>
            <a:prstGeom prst="ellipse">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0" name="Google Shape;560;p73"/>
            <p:cNvPicPr preferRelativeResize="0"/>
            <p:nvPr/>
          </p:nvPicPr>
          <p:blipFill>
            <a:blip r:embed="rId6">
              <a:alphaModFix/>
            </a:blip>
            <a:stretch>
              <a:fillRect/>
            </a:stretch>
          </p:blipFill>
          <p:spPr>
            <a:xfrm>
              <a:off x="110338" y="4292612"/>
              <a:ext cx="590025" cy="590025"/>
            </a:xfrm>
            <a:prstGeom prst="rect">
              <a:avLst/>
            </a:prstGeom>
            <a:noFill/>
            <a:ln>
              <a:noFill/>
            </a:ln>
          </p:spPr>
        </p:pic>
      </p:grpSp>
      <p:grpSp>
        <p:nvGrpSpPr>
          <p:cNvPr id="561" name="Google Shape;561;p73"/>
          <p:cNvGrpSpPr/>
          <p:nvPr/>
        </p:nvGrpSpPr>
        <p:grpSpPr>
          <a:xfrm>
            <a:off x="7370800" y="4734938"/>
            <a:ext cx="1673100" cy="330900"/>
            <a:chOff x="7370800" y="4734938"/>
            <a:chExt cx="1673100" cy="330900"/>
          </a:xfrm>
        </p:grpSpPr>
        <p:sp>
          <p:nvSpPr>
            <p:cNvPr id="562" name="Google Shape;562;p73"/>
            <p:cNvSpPr/>
            <p:nvPr/>
          </p:nvSpPr>
          <p:spPr>
            <a:xfrm>
              <a:off x="7370800" y="4734938"/>
              <a:ext cx="1673100" cy="330900"/>
            </a:xfrm>
            <a:prstGeom prst="roundRect">
              <a:avLst>
                <a:gd fmla="val 16667" name="adj"/>
              </a:avLst>
            </a:prstGeom>
            <a:solidFill>
              <a:srgbClr val="FFFFFF"/>
            </a:solidFill>
            <a:ln cap="flat" cmpd="sng" w="9525">
              <a:solidFill>
                <a:srgbClr val="C05F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3" name="Google Shape;563;p73"/>
            <p:cNvPicPr preferRelativeResize="0"/>
            <p:nvPr/>
          </p:nvPicPr>
          <p:blipFill>
            <a:blip r:embed="rId7">
              <a:alphaModFix/>
            </a:blip>
            <a:stretch>
              <a:fillRect/>
            </a:stretch>
          </p:blipFill>
          <p:spPr>
            <a:xfrm>
              <a:off x="7482720" y="4750162"/>
              <a:ext cx="1449251" cy="300475"/>
            </a:xfrm>
            <a:prstGeom prst="rect">
              <a:avLst/>
            </a:prstGeom>
            <a:noFill/>
            <a:ln>
              <a:noFill/>
            </a:ln>
          </p:spPr>
        </p:pic>
      </p:grpSp>
      <p:sp>
        <p:nvSpPr>
          <p:cNvPr id="564" name="Google Shape;564;p73"/>
          <p:cNvSpPr/>
          <p:nvPr/>
        </p:nvSpPr>
        <p:spPr>
          <a:xfrm>
            <a:off x="990787" y="4734951"/>
            <a:ext cx="1277400" cy="366300"/>
          </a:xfrm>
          <a:prstGeom prst="roundRect">
            <a:avLst>
              <a:gd fmla="val 16667" name="adj"/>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5" name="Google Shape;565;p73"/>
          <p:cNvPicPr preferRelativeResize="0"/>
          <p:nvPr/>
        </p:nvPicPr>
        <p:blipFill>
          <a:blip r:embed="rId8">
            <a:alphaModFix/>
          </a:blip>
          <a:stretch>
            <a:fillRect/>
          </a:stretch>
        </p:blipFill>
        <p:spPr>
          <a:xfrm>
            <a:off x="1060463" y="4795564"/>
            <a:ext cx="1173712" cy="269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4"/>
          <p:cNvSpPr txBox="1"/>
          <p:nvPr>
            <p:ph type="title"/>
          </p:nvPr>
        </p:nvSpPr>
        <p:spPr>
          <a:xfrm>
            <a:off x="720000" y="64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Art Inspired by Climate Change</a:t>
            </a:r>
            <a:endParaRPr sz="3000"/>
          </a:p>
          <a:p>
            <a:pPr indent="0" lvl="0" marL="0" rtl="0" algn="ctr">
              <a:spcBef>
                <a:spcPts val="0"/>
              </a:spcBef>
              <a:spcAft>
                <a:spcPts val="0"/>
              </a:spcAft>
              <a:buNone/>
            </a:pPr>
            <a:r>
              <a:rPr lang="en" sz="3000">
                <a:solidFill>
                  <a:srgbClr val="E76A28"/>
                </a:solidFill>
              </a:rPr>
              <a:t>Global Carbon Budget</a:t>
            </a:r>
            <a:endParaRPr sz="3000">
              <a:solidFill>
                <a:srgbClr val="E76A28"/>
              </a:solidFill>
            </a:endParaRPr>
          </a:p>
          <a:p>
            <a:pPr indent="0" lvl="0" marL="0" rtl="0" algn="ctr">
              <a:spcBef>
                <a:spcPts val="0"/>
              </a:spcBef>
              <a:spcAft>
                <a:spcPts val="0"/>
              </a:spcAft>
              <a:buNone/>
            </a:pPr>
            <a:r>
              <a:t/>
            </a:r>
            <a:endParaRPr sz="3000">
              <a:solidFill>
                <a:srgbClr val="E76A28"/>
              </a:solidFill>
            </a:endParaRPr>
          </a:p>
          <a:p>
            <a:pPr indent="0" lvl="0" marL="0" rtl="0" algn="ctr">
              <a:spcBef>
                <a:spcPts val="0"/>
              </a:spcBef>
              <a:spcAft>
                <a:spcPts val="0"/>
              </a:spcAft>
              <a:buNone/>
            </a:pPr>
            <a:r>
              <a:t/>
            </a:r>
            <a:endParaRPr sz="3000">
              <a:solidFill>
                <a:srgbClr val="E76A28"/>
              </a:solidFill>
            </a:endParaRPr>
          </a:p>
        </p:txBody>
      </p:sp>
      <p:pic>
        <p:nvPicPr>
          <p:cNvPr id="571" name="Google Shape;571;p74"/>
          <p:cNvPicPr preferRelativeResize="0"/>
          <p:nvPr/>
        </p:nvPicPr>
        <p:blipFill>
          <a:blip r:embed="rId3">
            <a:alphaModFix/>
          </a:blip>
          <a:stretch>
            <a:fillRect/>
          </a:stretch>
        </p:blipFill>
        <p:spPr>
          <a:xfrm>
            <a:off x="102413" y="1300476"/>
            <a:ext cx="4485788" cy="3208823"/>
          </a:xfrm>
          <a:prstGeom prst="rect">
            <a:avLst/>
          </a:prstGeom>
          <a:noFill/>
          <a:ln>
            <a:noFill/>
          </a:ln>
          <a:effectLst>
            <a:outerShdw blurRad="57150" rotWithShape="0" algn="bl" dir="5400000" dist="19050">
              <a:srgbClr val="000000">
                <a:alpha val="50000"/>
              </a:srgbClr>
            </a:outerShdw>
          </a:effectLst>
        </p:spPr>
      </p:pic>
      <p:pic>
        <p:nvPicPr>
          <p:cNvPr id="572" name="Google Shape;572;p74"/>
          <p:cNvPicPr preferRelativeResize="0"/>
          <p:nvPr/>
        </p:nvPicPr>
        <p:blipFill rotWithShape="1">
          <a:blip r:embed="rId4">
            <a:alphaModFix/>
          </a:blip>
          <a:srcRect b="0" l="16317" r="29307" t="27588"/>
          <a:stretch/>
        </p:blipFill>
        <p:spPr>
          <a:xfrm>
            <a:off x="4809453" y="1300475"/>
            <a:ext cx="4232136" cy="32088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75"/>
          <p:cNvSpPr txBox="1"/>
          <p:nvPr>
            <p:ph type="title"/>
          </p:nvPr>
        </p:nvSpPr>
        <p:spPr>
          <a:xfrm>
            <a:off x="720000" y="64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What does the carbon budget tell us?</a:t>
            </a:r>
            <a:endParaRPr sz="3200"/>
          </a:p>
          <a:p>
            <a:pPr indent="0" lvl="0" marL="0" rtl="0" algn="ctr">
              <a:spcBef>
                <a:spcPts val="0"/>
              </a:spcBef>
              <a:spcAft>
                <a:spcPts val="0"/>
              </a:spcAft>
              <a:buNone/>
            </a:pPr>
            <a:r>
              <a:rPr lang="en" sz="3200">
                <a:solidFill>
                  <a:srgbClr val="E76A28"/>
                </a:solidFill>
              </a:rPr>
              <a:t>Earth Overshoot Day</a:t>
            </a:r>
            <a:endParaRPr sz="3200">
              <a:solidFill>
                <a:srgbClr val="E76A28"/>
              </a:solidFill>
            </a:endParaRPr>
          </a:p>
        </p:txBody>
      </p:sp>
      <p:sp>
        <p:nvSpPr>
          <p:cNvPr id="578" name="Google Shape;578;p75"/>
          <p:cNvSpPr txBox="1"/>
          <p:nvPr>
            <p:ph idx="1" type="body"/>
          </p:nvPr>
        </p:nvSpPr>
        <p:spPr>
          <a:xfrm>
            <a:off x="321475" y="1291950"/>
            <a:ext cx="3588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E76A28"/>
                </a:solidFill>
              </a:rPr>
              <a:t>Earth Overshoot Day</a:t>
            </a:r>
            <a:r>
              <a:rPr b="1" lang="en" sz="1800"/>
              <a:t> </a:t>
            </a:r>
            <a:r>
              <a:rPr lang="en" sz="1800"/>
              <a:t>marks the date when humanity’s demand for ecological resources and services in a given year exceeds what Earth can regenerate in that year. We maintain this deficit by eliminating the accumulating waste, </a:t>
            </a:r>
            <a:r>
              <a:rPr b="1" lang="en" sz="1800">
                <a:solidFill>
                  <a:srgbClr val="E76A28"/>
                </a:solidFill>
              </a:rPr>
              <a:t>primarily carbon dioxide</a:t>
            </a:r>
            <a:r>
              <a:rPr b="1" lang="en" sz="1800"/>
              <a:t> </a:t>
            </a:r>
            <a:r>
              <a:rPr lang="en" sz="1800"/>
              <a:t>in the atmosphere. </a:t>
            </a:r>
            <a:endParaRPr sz="1800"/>
          </a:p>
        </p:txBody>
      </p:sp>
      <p:pic>
        <p:nvPicPr>
          <p:cNvPr descr="We are entering a ‘storm’ of climate change and biological resource constraints. The earlier companies, cities, and countries plan ahead and prepare themselves for the predictable future, the better their chance of thriving.&#10;&#10;There is immense power of possibility in the many existing solutions (below) that are ready to be deployed at scale. With them, we can make ourselves more resilient and #MoveTheDate of Earth Overshoot Day.&#10;&#10;Leading up to Earth Overshoot Day and stemming from 100 Days of Possibility, the Power of Possibility platform highlights many ways we can improve our resource security in five key areas (healthy planet, cities, energy, food, and population).&#10;&#10;https://www.overshootday.org/pop/&#10;&#10;#MoveTheDate #PowerOfPossibility" id="579" name="Google Shape;579;p75" title="Power of Possibility">
            <a:hlinkClick r:id="rId3"/>
          </p:cNvPr>
          <p:cNvPicPr preferRelativeResize="0"/>
          <p:nvPr/>
        </p:nvPicPr>
        <p:blipFill>
          <a:blip r:embed="rId4">
            <a:alphaModFix/>
          </a:blip>
          <a:stretch>
            <a:fillRect/>
          </a:stretch>
        </p:blipFill>
        <p:spPr>
          <a:xfrm>
            <a:off x="3910075" y="1446688"/>
            <a:ext cx="4842600" cy="2723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76"/>
          <p:cNvPicPr preferRelativeResize="0"/>
          <p:nvPr/>
        </p:nvPicPr>
        <p:blipFill rotWithShape="1">
          <a:blip r:embed="rId3">
            <a:alphaModFix/>
          </a:blip>
          <a:srcRect b="0" l="0" r="0" t="9115"/>
          <a:stretch/>
        </p:blipFill>
        <p:spPr>
          <a:xfrm>
            <a:off x="701038" y="372937"/>
            <a:ext cx="7741926" cy="43976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77"/>
          <p:cNvPicPr preferRelativeResize="0"/>
          <p:nvPr/>
        </p:nvPicPr>
        <p:blipFill rotWithShape="1">
          <a:blip r:embed="rId3">
            <a:alphaModFix/>
          </a:blip>
          <a:srcRect b="0" l="0" r="0" t="9115"/>
          <a:stretch/>
        </p:blipFill>
        <p:spPr>
          <a:xfrm>
            <a:off x="701038" y="372937"/>
            <a:ext cx="7741926" cy="4397625"/>
          </a:xfrm>
          <a:prstGeom prst="rect">
            <a:avLst/>
          </a:prstGeom>
          <a:noFill/>
          <a:ln>
            <a:noFill/>
          </a:ln>
        </p:spPr>
      </p:pic>
      <p:pic>
        <p:nvPicPr>
          <p:cNvPr id="590" name="Google Shape;590;p77"/>
          <p:cNvPicPr preferRelativeResize="0"/>
          <p:nvPr/>
        </p:nvPicPr>
        <p:blipFill rotWithShape="1">
          <a:blip r:embed="rId4">
            <a:alphaModFix/>
          </a:blip>
          <a:srcRect b="0" l="0" r="0" t="9115"/>
          <a:stretch/>
        </p:blipFill>
        <p:spPr>
          <a:xfrm>
            <a:off x="701112" y="372925"/>
            <a:ext cx="7741800" cy="43976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2"/>
          <p:cNvSpPr txBox="1"/>
          <p:nvPr>
            <p:ph type="title"/>
          </p:nvPr>
        </p:nvSpPr>
        <p:spPr>
          <a:xfrm>
            <a:off x="1356450" y="1307100"/>
            <a:ext cx="64311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Share-Out</a:t>
            </a:r>
            <a:endParaRPr sz="3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graphicFrame>
        <p:nvGraphicFramePr>
          <p:cNvPr id="595" name="Google Shape;595;p78"/>
          <p:cNvGraphicFramePr/>
          <p:nvPr/>
        </p:nvGraphicFramePr>
        <p:xfrm>
          <a:off x="952500" y="335900"/>
          <a:ext cx="3000000" cy="3000000"/>
        </p:xfrm>
        <a:graphic>
          <a:graphicData uri="http://schemas.openxmlformats.org/drawingml/2006/table">
            <a:tbl>
              <a:tblPr>
                <a:noFill/>
                <a:tableStyleId>{F16C3156-CECC-45D0-A1CD-D44084BAB3B5}</a:tableStyleId>
              </a:tblPr>
              <a:tblGrid>
                <a:gridCol w="3619500"/>
                <a:gridCol w="3619500"/>
              </a:tblGrid>
              <a:tr h="2247625">
                <a:tc>
                  <a:txBody>
                    <a:bodyPr/>
                    <a:lstStyle/>
                    <a:p>
                      <a:pPr indent="0" lvl="0" marL="0" rtl="0" algn="l">
                        <a:spcBef>
                          <a:spcPts val="0"/>
                        </a:spcBef>
                        <a:spcAft>
                          <a:spcPts val="0"/>
                        </a:spcAft>
                        <a:buNone/>
                      </a:pPr>
                      <a:r>
                        <a:rPr lang="en">
                          <a:latin typeface="Open Sans"/>
                          <a:ea typeface="Open Sans"/>
                          <a:cs typeface="Open Sans"/>
                          <a:sym typeface="Open Sans"/>
                        </a:rPr>
                        <a:t>How does the solution address climate change and carbon emissions (including fossil fuel)?</a:t>
                      </a:r>
                      <a:endParaRPr>
                        <a:latin typeface="Open Sans"/>
                        <a:ea typeface="Open Sans"/>
                        <a:cs typeface="Open Sans"/>
                        <a:sym typeface="Open Sans"/>
                      </a:endParaRPr>
                    </a:p>
                  </a:txBody>
                  <a:tcPr marT="91425" marB="91425" marR="91425" marL="91425">
                    <a:solidFill>
                      <a:srgbClr val="FFFFFF"/>
                    </a:solidFill>
                  </a:tcPr>
                </a:tc>
                <a:tc>
                  <a:txBody>
                    <a:bodyPr/>
                    <a:lstStyle/>
                    <a:p>
                      <a:pPr indent="0" lvl="0" marL="0" rtl="0" algn="r">
                        <a:spcBef>
                          <a:spcPts val="0"/>
                        </a:spcBef>
                        <a:spcAft>
                          <a:spcPts val="0"/>
                        </a:spcAft>
                        <a:buNone/>
                      </a:pPr>
                      <a:r>
                        <a:rPr lang="en">
                          <a:latin typeface="Open Sans"/>
                          <a:ea typeface="Open Sans"/>
                          <a:cs typeface="Open Sans"/>
                          <a:sym typeface="Open Sans"/>
                        </a:rPr>
                        <a:t>Diagram with labels and captions</a:t>
                      </a:r>
                      <a:endParaRPr>
                        <a:latin typeface="Open Sans"/>
                        <a:ea typeface="Open Sans"/>
                        <a:cs typeface="Open Sans"/>
                        <a:sym typeface="Open Sans"/>
                      </a:endParaRPr>
                    </a:p>
                  </a:txBody>
                  <a:tcPr marT="91425" marB="91425" marR="91425" marL="91425">
                    <a:solidFill>
                      <a:srgbClr val="FFFFFF"/>
                    </a:solidFill>
                  </a:tcPr>
                </a:tc>
              </a:tr>
              <a:tr h="2247625">
                <a:tc>
                  <a:txBody>
                    <a:bodyPr/>
                    <a:lstStyle/>
                    <a:p>
                      <a:pPr indent="0" lvl="0" marL="0" rtl="0" algn="l">
                        <a:spcBef>
                          <a:spcPts val="0"/>
                        </a:spcBef>
                        <a:spcAft>
                          <a:spcPts val="0"/>
                        </a:spcAft>
                        <a:buNone/>
                      </a:pPr>
                      <a:r>
                        <a:rPr lang="en">
                          <a:latin typeface="Open Sans"/>
                          <a:ea typeface="Open Sans"/>
                          <a:cs typeface="Open Sans"/>
                          <a:sym typeface="Open Sans"/>
                        </a:rPr>
                        <a:t>What is an example of this</a:t>
                      </a:r>
                      <a:br>
                        <a:rPr lang="en">
                          <a:latin typeface="Open Sans"/>
                          <a:ea typeface="Open Sans"/>
                          <a:cs typeface="Open Sans"/>
                          <a:sym typeface="Open Sans"/>
                        </a:rPr>
                      </a:br>
                      <a:r>
                        <a:rPr lang="en">
                          <a:latin typeface="Open Sans"/>
                          <a:ea typeface="Open Sans"/>
                          <a:cs typeface="Open Sans"/>
                          <a:sym typeface="Open Sans"/>
                        </a:rPr>
                        <a:t>s</a:t>
                      </a:r>
                      <a:r>
                        <a:rPr lang="en">
                          <a:latin typeface="Open Sans"/>
                          <a:ea typeface="Open Sans"/>
                          <a:cs typeface="Open Sans"/>
                          <a:sym typeface="Open Sans"/>
                        </a:rPr>
                        <a:t>olution in action? Describe how it can be done on the individual and community level.</a:t>
                      </a:r>
                      <a:endParaRPr>
                        <a:latin typeface="Open Sans"/>
                        <a:ea typeface="Open Sans"/>
                        <a:cs typeface="Open Sans"/>
                        <a:sym typeface="Open Sans"/>
                      </a:endParaRPr>
                    </a:p>
                  </a:txBody>
                  <a:tcPr marT="91425" marB="91425" marR="91425" marL="91425">
                    <a:solidFill>
                      <a:srgbClr val="FFFFFF"/>
                    </a:solidFill>
                  </a:tcPr>
                </a:tc>
                <a:tc>
                  <a:txBody>
                    <a:bodyPr/>
                    <a:lstStyle/>
                    <a:p>
                      <a:pPr indent="0" lvl="0" marL="0" rtl="0" algn="r">
                        <a:spcBef>
                          <a:spcPts val="0"/>
                        </a:spcBef>
                        <a:spcAft>
                          <a:spcPts val="0"/>
                        </a:spcAft>
                        <a:buNone/>
                      </a:pPr>
                      <a:r>
                        <a:rPr lang="en">
                          <a:latin typeface="Open Sans"/>
                          <a:ea typeface="Open Sans"/>
                          <a:cs typeface="Open Sans"/>
                          <a:sym typeface="Open Sans"/>
                        </a:rPr>
                        <a:t>What is one question you </a:t>
                      </a:r>
                      <a:br>
                        <a:rPr lang="en">
                          <a:latin typeface="Open Sans"/>
                          <a:ea typeface="Open Sans"/>
                          <a:cs typeface="Open Sans"/>
                          <a:sym typeface="Open Sans"/>
                        </a:rPr>
                      </a:br>
                      <a:r>
                        <a:rPr lang="en">
                          <a:latin typeface="Open Sans"/>
                          <a:ea typeface="Open Sans"/>
                          <a:cs typeface="Open Sans"/>
                          <a:sym typeface="Open Sans"/>
                        </a:rPr>
                        <a:t>s</a:t>
                      </a:r>
                      <a:r>
                        <a:rPr lang="en">
                          <a:latin typeface="Open Sans"/>
                          <a:ea typeface="Open Sans"/>
                          <a:cs typeface="Open Sans"/>
                          <a:sym typeface="Open Sans"/>
                        </a:rPr>
                        <a:t>till have after reading about this solution?</a:t>
                      </a:r>
                      <a:endParaRPr>
                        <a:latin typeface="Open Sans"/>
                        <a:ea typeface="Open Sans"/>
                        <a:cs typeface="Open Sans"/>
                        <a:sym typeface="Open Sans"/>
                      </a:endParaRPr>
                    </a:p>
                  </a:txBody>
                  <a:tcPr marT="91425" marB="91425" marR="91425" marL="91425">
                    <a:solidFill>
                      <a:srgbClr val="FFFFFF"/>
                    </a:solidFill>
                  </a:tcPr>
                </a:tc>
              </a:tr>
            </a:tbl>
          </a:graphicData>
        </a:graphic>
      </p:graphicFrame>
      <p:sp>
        <p:nvSpPr>
          <p:cNvPr id="596" name="Google Shape;596;p78"/>
          <p:cNvSpPr/>
          <p:nvPr/>
        </p:nvSpPr>
        <p:spPr>
          <a:xfrm>
            <a:off x="3417000" y="2177225"/>
            <a:ext cx="2310000" cy="691800"/>
          </a:xfrm>
          <a:prstGeom prst="rect">
            <a:avLst/>
          </a:prstGeom>
          <a:solidFill>
            <a:srgbClr val="D9EAD3"/>
          </a:solidFill>
          <a:ln cap="flat" cmpd="sng" w="9525">
            <a:solidFill>
              <a:srgbClr val="40474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latin typeface="Open Sans"/>
                <a:ea typeface="Open Sans"/>
                <a:cs typeface="Open Sans"/>
                <a:sym typeface="Open Sans"/>
              </a:rPr>
              <a:t>Solution </a:t>
            </a:r>
            <a:endParaRPr sz="1500">
              <a:latin typeface="Open Sans"/>
              <a:ea typeface="Open Sans"/>
              <a:cs typeface="Open Sans"/>
              <a:sym typeface="Open Sans"/>
            </a:endParaRPr>
          </a:p>
          <a:p>
            <a:pPr indent="0" lvl="0" marL="0" rtl="0" algn="ctr">
              <a:spcBef>
                <a:spcPts val="0"/>
              </a:spcBef>
              <a:spcAft>
                <a:spcPts val="0"/>
              </a:spcAft>
              <a:buNone/>
            </a:pPr>
            <a:r>
              <a:rPr lang="en" sz="1200">
                <a:latin typeface="Open Sans"/>
                <a:ea typeface="Open Sans"/>
                <a:cs typeface="Open Sans"/>
                <a:sym typeface="Open Sans"/>
              </a:rPr>
              <a:t>(Planet, Cities, Energy, Food)</a:t>
            </a:r>
            <a:endParaRPr sz="1200">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9"/>
          <p:cNvSpPr txBox="1"/>
          <p:nvPr>
            <p:ph type="title"/>
          </p:nvPr>
        </p:nvSpPr>
        <p:spPr>
          <a:xfrm>
            <a:off x="226400" y="850475"/>
            <a:ext cx="3140400" cy="392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Environmental Graphiti</a:t>
            </a:r>
            <a:endParaRPr sz="3000"/>
          </a:p>
          <a:p>
            <a:pPr indent="0" lvl="0" marL="0" rtl="0" algn="ctr">
              <a:spcBef>
                <a:spcPts val="0"/>
              </a:spcBef>
              <a:spcAft>
                <a:spcPts val="0"/>
              </a:spcAft>
              <a:buNone/>
            </a:pPr>
            <a:r>
              <a:rPr lang="en" sz="3000">
                <a:solidFill>
                  <a:srgbClr val="E76A28"/>
                </a:solidFill>
              </a:rPr>
              <a:t>What can we do to address climate change?</a:t>
            </a:r>
            <a:endParaRPr sz="3000">
              <a:solidFill>
                <a:srgbClr val="E76A28"/>
              </a:solidFill>
            </a:endParaRPr>
          </a:p>
        </p:txBody>
      </p:sp>
      <p:pic>
        <p:nvPicPr>
          <p:cNvPr id="602" name="Google Shape;602;p79" title="Environmental Graphiti What Can Be Done.mov">
            <a:hlinkClick r:id="rId3"/>
          </p:cNvPr>
          <p:cNvPicPr preferRelativeResize="0"/>
          <p:nvPr/>
        </p:nvPicPr>
        <p:blipFill>
          <a:blip r:embed="rId4">
            <a:alphaModFix/>
          </a:blip>
          <a:stretch>
            <a:fillRect/>
          </a:stretch>
        </p:blipFill>
        <p:spPr>
          <a:xfrm>
            <a:off x="3490000" y="675125"/>
            <a:ext cx="5472399" cy="2893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80"/>
          <p:cNvSpPr txBox="1"/>
          <p:nvPr>
            <p:ph type="title"/>
          </p:nvPr>
        </p:nvSpPr>
        <p:spPr>
          <a:xfrm>
            <a:off x="1356450" y="1307100"/>
            <a:ext cx="64311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How does the ocean serve as climate’s heart and </a:t>
            </a:r>
            <a:r>
              <a:rPr lang="en" sz="2800" u="sng"/>
              <a:t>what are the ways that we can advocate for the health of the ocean</a:t>
            </a:r>
            <a:r>
              <a:rPr lang="en" sz="2800"/>
              <a:t>?</a:t>
            </a:r>
            <a:endParaRPr sz="2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8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Homework: Lesson 4 Journal Entry</a:t>
            </a:r>
            <a:endParaRPr/>
          </a:p>
        </p:txBody>
      </p:sp>
      <p:sp>
        <p:nvSpPr>
          <p:cNvPr id="613" name="Google Shape;613;p81"/>
          <p:cNvSpPr txBox="1"/>
          <p:nvPr>
            <p:ph idx="1" type="subTitle"/>
          </p:nvPr>
        </p:nvSpPr>
        <p:spPr>
          <a:xfrm>
            <a:off x="4813900" y="3019700"/>
            <a:ext cx="3214500" cy="23460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1800"/>
              <a:t>How did the information from today’s lesson influence your art?</a:t>
            </a:r>
            <a:endParaRPr sz="1800"/>
          </a:p>
        </p:txBody>
      </p:sp>
      <p:sp>
        <p:nvSpPr>
          <p:cNvPr id="614" name="Google Shape;614;p81"/>
          <p:cNvSpPr txBox="1"/>
          <p:nvPr>
            <p:ph idx="2" type="subTitle"/>
          </p:nvPr>
        </p:nvSpPr>
        <p:spPr>
          <a:xfrm>
            <a:off x="1115625" y="3019700"/>
            <a:ext cx="3214500" cy="234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Describe in detail how your art will change. Consider the materials available.</a:t>
            </a:r>
            <a:endParaRPr sz="1800"/>
          </a:p>
        </p:txBody>
      </p:sp>
      <p:sp>
        <p:nvSpPr>
          <p:cNvPr id="615" name="Google Shape;615;p81"/>
          <p:cNvSpPr txBox="1"/>
          <p:nvPr>
            <p:ph idx="3" type="subTitle"/>
          </p:nvPr>
        </p:nvSpPr>
        <p:spPr>
          <a:xfrm>
            <a:off x="1115613" y="2345250"/>
            <a:ext cx="32145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300">
                <a:solidFill>
                  <a:srgbClr val="E76A28"/>
                </a:solidFill>
                <a:latin typeface="Nunito"/>
                <a:ea typeface="Nunito"/>
                <a:cs typeface="Nunito"/>
                <a:sym typeface="Nunito"/>
              </a:rPr>
              <a:t>How do you plan to finalize your art?</a:t>
            </a:r>
            <a:endParaRPr b="1" sz="2300">
              <a:solidFill>
                <a:srgbClr val="E76A28"/>
              </a:solidFill>
              <a:latin typeface="Nunito"/>
              <a:ea typeface="Nunito"/>
              <a:cs typeface="Nunito"/>
              <a:sym typeface="Nunito"/>
            </a:endParaRPr>
          </a:p>
        </p:txBody>
      </p:sp>
      <p:sp>
        <p:nvSpPr>
          <p:cNvPr id="616" name="Google Shape;616;p81"/>
          <p:cNvSpPr txBox="1"/>
          <p:nvPr>
            <p:ph idx="4" type="subTitle"/>
          </p:nvPr>
        </p:nvSpPr>
        <p:spPr>
          <a:xfrm>
            <a:off x="4813894" y="2345250"/>
            <a:ext cx="32145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300">
                <a:solidFill>
                  <a:srgbClr val="E76A28"/>
                </a:solidFill>
                <a:latin typeface="Nunito"/>
                <a:ea typeface="Nunito"/>
                <a:cs typeface="Nunito"/>
                <a:sym typeface="Nunito"/>
              </a:rPr>
              <a:t>What is the  reasoning for the changes?</a:t>
            </a:r>
            <a:endParaRPr b="1" sz="2300">
              <a:solidFill>
                <a:srgbClr val="E76A28"/>
              </a:solidFill>
              <a:latin typeface="Nunito"/>
              <a:ea typeface="Nunito"/>
              <a:cs typeface="Nunito"/>
              <a:sym typeface="Nuni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83"/>
          <p:cNvPicPr preferRelativeResize="0"/>
          <p:nvPr/>
        </p:nvPicPr>
        <p:blipFill>
          <a:blip r:embed="rId3">
            <a:alphaModFix/>
          </a:blip>
          <a:stretch>
            <a:fillRect/>
          </a:stretch>
        </p:blipFill>
        <p:spPr>
          <a:xfrm>
            <a:off x="2770581" y="3966290"/>
            <a:ext cx="3602831" cy="1275409"/>
          </a:xfrm>
          <a:prstGeom prst="rect">
            <a:avLst/>
          </a:prstGeom>
          <a:noFill/>
          <a:ln>
            <a:noFill/>
          </a:ln>
        </p:spPr>
      </p:pic>
      <p:pic>
        <p:nvPicPr>
          <p:cNvPr id="626" name="Google Shape;626;p83"/>
          <p:cNvPicPr preferRelativeResize="0"/>
          <p:nvPr/>
        </p:nvPicPr>
        <p:blipFill>
          <a:blip r:embed="rId3">
            <a:alphaModFix/>
          </a:blip>
          <a:stretch>
            <a:fillRect/>
          </a:stretch>
        </p:blipFill>
        <p:spPr>
          <a:xfrm flipH="1">
            <a:off x="-257363" y="3731952"/>
            <a:ext cx="3602831" cy="1275409"/>
          </a:xfrm>
          <a:prstGeom prst="rect">
            <a:avLst/>
          </a:prstGeom>
          <a:noFill/>
          <a:ln>
            <a:noFill/>
          </a:ln>
        </p:spPr>
      </p:pic>
      <p:pic>
        <p:nvPicPr>
          <p:cNvPr id="627" name="Google Shape;627;p83"/>
          <p:cNvPicPr preferRelativeResize="0"/>
          <p:nvPr/>
        </p:nvPicPr>
        <p:blipFill>
          <a:blip r:embed="rId3">
            <a:alphaModFix/>
          </a:blip>
          <a:stretch>
            <a:fillRect/>
          </a:stretch>
        </p:blipFill>
        <p:spPr>
          <a:xfrm>
            <a:off x="5609494" y="3731940"/>
            <a:ext cx="3602831" cy="1275409"/>
          </a:xfrm>
          <a:prstGeom prst="rect">
            <a:avLst/>
          </a:prstGeom>
          <a:noFill/>
          <a:ln>
            <a:noFill/>
          </a:ln>
        </p:spPr>
      </p:pic>
      <p:pic>
        <p:nvPicPr>
          <p:cNvPr id="628" name="Google Shape;628;p83"/>
          <p:cNvPicPr preferRelativeResize="0"/>
          <p:nvPr/>
        </p:nvPicPr>
        <p:blipFill>
          <a:blip r:embed="rId4">
            <a:alphaModFix/>
          </a:blip>
          <a:stretch>
            <a:fillRect/>
          </a:stretch>
        </p:blipFill>
        <p:spPr>
          <a:xfrm flipH="1">
            <a:off x="5442347" y="4189652"/>
            <a:ext cx="4271201" cy="1261750"/>
          </a:xfrm>
          <a:prstGeom prst="rect">
            <a:avLst/>
          </a:prstGeom>
          <a:noFill/>
          <a:ln>
            <a:noFill/>
          </a:ln>
        </p:spPr>
      </p:pic>
      <p:pic>
        <p:nvPicPr>
          <p:cNvPr id="629" name="Google Shape;629;p83"/>
          <p:cNvPicPr preferRelativeResize="0"/>
          <p:nvPr/>
        </p:nvPicPr>
        <p:blipFill>
          <a:blip r:embed="rId4">
            <a:alphaModFix/>
          </a:blip>
          <a:stretch>
            <a:fillRect/>
          </a:stretch>
        </p:blipFill>
        <p:spPr>
          <a:xfrm>
            <a:off x="-591550" y="4189652"/>
            <a:ext cx="4271201" cy="1261750"/>
          </a:xfrm>
          <a:prstGeom prst="rect">
            <a:avLst/>
          </a:prstGeom>
          <a:noFill/>
          <a:ln>
            <a:noFill/>
          </a:ln>
        </p:spPr>
      </p:pic>
      <p:sp>
        <p:nvSpPr>
          <p:cNvPr id="630" name="Google Shape;630;p83"/>
          <p:cNvSpPr txBox="1"/>
          <p:nvPr>
            <p:ph type="ctrTitle"/>
          </p:nvPr>
        </p:nvSpPr>
        <p:spPr>
          <a:xfrm>
            <a:off x="713225" y="615700"/>
            <a:ext cx="6809100" cy="194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500">
                <a:solidFill>
                  <a:schemeClr val="dk2"/>
                </a:solidFill>
                <a:latin typeface="Nunito Black"/>
                <a:ea typeface="Nunito Black"/>
                <a:cs typeface="Nunito Black"/>
                <a:sym typeface="Nunito Black"/>
              </a:rPr>
              <a:t>Lesson 5</a:t>
            </a:r>
            <a:r>
              <a:rPr lang="en" sz="5000">
                <a:solidFill>
                  <a:schemeClr val="dk2"/>
                </a:solidFill>
              </a:rPr>
              <a:t> </a:t>
            </a:r>
            <a:endParaRPr sz="5000">
              <a:solidFill>
                <a:schemeClr val="dk2"/>
              </a:solidFill>
            </a:endParaRPr>
          </a:p>
          <a:p>
            <a:pPr indent="0" lvl="0" marL="0" rtl="0" algn="l">
              <a:spcBef>
                <a:spcPts val="0"/>
              </a:spcBef>
              <a:spcAft>
                <a:spcPts val="0"/>
              </a:spcAft>
              <a:buNone/>
            </a:pPr>
            <a:r>
              <a:rPr lang="en" sz="5900"/>
              <a:t>The Ocean as Climate’s Heart</a:t>
            </a:r>
            <a:endParaRPr sz="5900"/>
          </a:p>
        </p:txBody>
      </p:sp>
      <p:sp>
        <p:nvSpPr>
          <p:cNvPr id="631" name="Google Shape;631;p83"/>
          <p:cNvSpPr txBox="1"/>
          <p:nvPr>
            <p:ph idx="1" type="subTitle"/>
          </p:nvPr>
        </p:nvSpPr>
        <p:spPr>
          <a:xfrm>
            <a:off x="713225" y="2954788"/>
            <a:ext cx="4528800" cy="44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Inspiring Community Action</a:t>
            </a:r>
            <a:endParaRPr/>
          </a:p>
        </p:txBody>
      </p:sp>
      <p:pic>
        <p:nvPicPr>
          <p:cNvPr id="632" name="Google Shape;632;p83"/>
          <p:cNvPicPr preferRelativeResize="0"/>
          <p:nvPr/>
        </p:nvPicPr>
        <p:blipFill>
          <a:blip r:embed="rId5">
            <a:alphaModFix/>
          </a:blip>
          <a:stretch>
            <a:fillRect/>
          </a:stretch>
        </p:blipFill>
        <p:spPr>
          <a:xfrm flipH="1" rot="585086">
            <a:off x="7123084" y="731856"/>
            <a:ext cx="1504482" cy="2111589"/>
          </a:xfrm>
          <a:prstGeom prst="rect">
            <a:avLst/>
          </a:prstGeom>
          <a:noFill/>
          <a:ln>
            <a:noFill/>
          </a:ln>
          <a:effectLst>
            <a:outerShdw blurRad="57150" rotWithShape="0" algn="bl" dir="5400000" dist="19050">
              <a:srgbClr val="000000">
                <a:alpha val="50000"/>
              </a:srgbClr>
            </a:outerShdw>
          </a:effectLst>
        </p:spPr>
      </p:pic>
      <p:pic>
        <p:nvPicPr>
          <p:cNvPr id="633" name="Google Shape;633;p83"/>
          <p:cNvPicPr preferRelativeResize="0"/>
          <p:nvPr/>
        </p:nvPicPr>
        <p:blipFill>
          <a:blip r:embed="rId3">
            <a:alphaModFix/>
          </a:blip>
          <a:stretch>
            <a:fillRect/>
          </a:stretch>
        </p:blipFill>
        <p:spPr>
          <a:xfrm>
            <a:off x="2770581" y="3966290"/>
            <a:ext cx="3602831" cy="1275409"/>
          </a:xfrm>
          <a:prstGeom prst="rect">
            <a:avLst/>
          </a:prstGeom>
          <a:noFill/>
          <a:ln>
            <a:noFill/>
          </a:ln>
        </p:spPr>
      </p:pic>
      <p:pic>
        <p:nvPicPr>
          <p:cNvPr id="634" name="Google Shape;634;p83"/>
          <p:cNvPicPr preferRelativeResize="0"/>
          <p:nvPr/>
        </p:nvPicPr>
        <p:blipFill>
          <a:blip r:embed="rId3">
            <a:alphaModFix/>
          </a:blip>
          <a:stretch>
            <a:fillRect/>
          </a:stretch>
        </p:blipFill>
        <p:spPr>
          <a:xfrm flipH="1">
            <a:off x="-257363" y="3731952"/>
            <a:ext cx="3602831" cy="1275409"/>
          </a:xfrm>
          <a:prstGeom prst="rect">
            <a:avLst/>
          </a:prstGeom>
          <a:noFill/>
          <a:ln>
            <a:noFill/>
          </a:ln>
        </p:spPr>
      </p:pic>
      <p:pic>
        <p:nvPicPr>
          <p:cNvPr id="635" name="Google Shape;635;p83"/>
          <p:cNvPicPr preferRelativeResize="0"/>
          <p:nvPr/>
        </p:nvPicPr>
        <p:blipFill>
          <a:blip r:embed="rId3">
            <a:alphaModFix/>
          </a:blip>
          <a:stretch>
            <a:fillRect/>
          </a:stretch>
        </p:blipFill>
        <p:spPr>
          <a:xfrm>
            <a:off x="5609494" y="3731940"/>
            <a:ext cx="3602831" cy="1275409"/>
          </a:xfrm>
          <a:prstGeom prst="rect">
            <a:avLst/>
          </a:prstGeom>
          <a:noFill/>
          <a:ln>
            <a:noFill/>
          </a:ln>
        </p:spPr>
      </p:pic>
      <p:pic>
        <p:nvPicPr>
          <p:cNvPr id="636" name="Google Shape;636;p83"/>
          <p:cNvPicPr preferRelativeResize="0"/>
          <p:nvPr/>
        </p:nvPicPr>
        <p:blipFill>
          <a:blip r:embed="rId4">
            <a:alphaModFix/>
          </a:blip>
          <a:stretch>
            <a:fillRect/>
          </a:stretch>
        </p:blipFill>
        <p:spPr>
          <a:xfrm flipH="1">
            <a:off x="5442347" y="4189652"/>
            <a:ext cx="4271201" cy="1261750"/>
          </a:xfrm>
          <a:prstGeom prst="rect">
            <a:avLst/>
          </a:prstGeom>
          <a:noFill/>
          <a:ln>
            <a:noFill/>
          </a:ln>
        </p:spPr>
      </p:pic>
      <p:pic>
        <p:nvPicPr>
          <p:cNvPr id="637" name="Google Shape;637;p83"/>
          <p:cNvPicPr preferRelativeResize="0"/>
          <p:nvPr/>
        </p:nvPicPr>
        <p:blipFill>
          <a:blip r:embed="rId4">
            <a:alphaModFix/>
          </a:blip>
          <a:stretch>
            <a:fillRect/>
          </a:stretch>
        </p:blipFill>
        <p:spPr>
          <a:xfrm>
            <a:off x="-591550" y="4189652"/>
            <a:ext cx="4271201" cy="1261750"/>
          </a:xfrm>
          <a:prstGeom prst="rect">
            <a:avLst/>
          </a:prstGeom>
          <a:noFill/>
          <a:ln>
            <a:noFill/>
          </a:ln>
        </p:spPr>
      </p:pic>
      <p:grpSp>
        <p:nvGrpSpPr>
          <p:cNvPr id="638" name="Google Shape;638;p83"/>
          <p:cNvGrpSpPr/>
          <p:nvPr/>
        </p:nvGrpSpPr>
        <p:grpSpPr>
          <a:xfrm>
            <a:off x="126125" y="4352813"/>
            <a:ext cx="708000" cy="697800"/>
            <a:chOff x="51350" y="4238725"/>
            <a:chExt cx="708000" cy="697800"/>
          </a:xfrm>
        </p:grpSpPr>
        <p:sp>
          <p:nvSpPr>
            <p:cNvPr id="639" name="Google Shape;639;p83"/>
            <p:cNvSpPr/>
            <p:nvPr/>
          </p:nvSpPr>
          <p:spPr>
            <a:xfrm>
              <a:off x="51350" y="4238725"/>
              <a:ext cx="708000" cy="697800"/>
            </a:xfrm>
            <a:prstGeom prst="ellipse">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0" name="Google Shape;640;p83"/>
            <p:cNvPicPr preferRelativeResize="0"/>
            <p:nvPr/>
          </p:nvPicPr>
          <p:blipFill>
            <a:blip r:embed="rId6">
              <a:alphaModFix/>
            </a:blip>
            <a:stretch>
              <a:fillRect/>
            </a:stretch>
          </p:blipFill>
          <p:spPr>
            <a:xfrm>
              <a:off x="110338" y="4292612"/>
              <a:ext cx="590025" cy="590025"/>
            </a:xfrm>
            <a:prstGeom prst="rect">
              <a:avLst/>
            </a:prstGeom>
            <a:noFill/>
            <a:ln>
              <a:noFill/>
            </a:ln>
          </p:spPr>
        </p:pic>
      </p:grpSp>
      <p:grpSp>
        <p:nvGrpSpPr>
          <p:cNvPr id="641" name="Google Shape;641;p83"/>
          <p:cNvGrpSpPr/>
          <p:nvPr/>
        </p:nvGrpSpPr>
        <p:grpSpPr>
          <a:xfrm>
            <a:off x="7370800" y="4734938"/>
            <a:ext cx="1673100" cy="330900"/>
            <a:chOff x="7370800" y="4734938"/>
            <a:chExt cx="1673100" cy="330900"/>
          </a:xfrm>
        </p:grpSpPr>
        <p:sp>
          <p:nvSpPr>
            <p:cNvPr id="642" name="Google Shape;642;p83"/>
            <p:cNvSpPr/>
            <p:nvPr/>
          </p:nvSpPr>
          <p:spPr>
            <a:xfrm>
              <a:off x="7370800" y="4734938"/>
              <a:ext cx="1673100" cy="330900"/>
            </a:xfrm>
            <a:prstGeom prst="roundRect">
              <a:avLst>
                <a:gd fmla="val 16667" name="adj"/>
              </a:avLst>
            </a:prstGeom>
            <a:solidFill>
              <a:srgbClr val="FFFFFF"/>
            </a:solidFill>
            <a:ln cap="flat" cmpd="sng" w="9525">
              <a:solidFill>
                <a:srgbClr val="C05FC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3" name="Google Shape;643;p83"/>
            <p:cNvPicPr preferRelativeResize="0"/>
            <p:nvPr/>
          </p:nvPicPr>
          <p:blipFill>
            <a:blip r:embed="rId7">
              <a:alphaModFix/>
            </a:blip>
            <a:stretch>
              <a:fillRect/>
            </a:stretch>
          </p:blipFill>
          <p:spPr>
            <a:xfrm>
              <a:off x="7482720" y="4750162"/>
              <a:ext cx="1449251" cy="300475"/>
            </a:xfrm>
            <a:prstGeom prst="rect">
              <a:avLst/>
            </a:prstGeom>
            <a:noFill/>
            <a:ln>
              <a:noFill/>
            </a:ln>
          </p:spPr>
        </p:pic>
      </p:grpSp>
      <p:sp>
        <p:nvSpPr>
          <p:cNvPr id="644" name="Google Shape;644;p83"/>
          <p:cNvSpPr/>
          <p:nvPr/>
        </p:nvSpPr>
        <p:spPr>
          <a:xfrm>
            <a:off x="990787" y="4734951"/>
            <a:ext cx="1277400" cy="366300"/>
          </a:xfrm>
          <a:prstGeom prst="roundRect">
            <a:avLst>
              <a:gd fmla="val 16667" name="adj"/>
            </a:avLst>
          </a:prstGeom>
          <a:solidFill>
            <a:srgbClr val="FFFFFF"/>
          </a:solidFill>
          <a:ln cap="flat" cmpd="sng" w="9525">
            <a:solidFill>
              <a:srgbClr val="009E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5" name="Google Shape;645;p83"/>
          <p:cNvPicPr preferRelativeResize="0"/>
          <p:nvPr/>
        </p:nvPicPr>
        <p:blipFill>
          <a:blip r:embed="rId8">
            <a:alphaModFix/>
          </a:blip>
          <a:stretch>
            <a:fillRect/>
          </a:stretch>
        </p:blipFill>
        <p:spPr>
          <a:xfrm>
            <a:off x="1060463" y="4795564"/>
            <a:ext cx="1173712" cy="269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4"/>
          <p:cNvSpPr txBox="1"/>
          <p:nvPr>
            <p:ph type="title"/>
          </p:nvPr>
        </p:nvSpPr>
        <p:spPr>
          <a:xfrm>
            <a:off x="415200" y="368825"/>
            <a:ext cx="3417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Feedback</a:t>
            </a:r>
            <a:endParaRPr sz="3600"/>
          </a:p>
        </p:txBody>
      </p:sp>
      <p:pic>
        <p:nvPicPr>
          <p:cNvPr id="651" name="Google Shape;651;p84"/>
          <p:cNvPicPr preferRelativeResize="0"/>
          <p:nvPr/>
        </p:nvPicPr>
        <p:blipFill rotWithShape="1">
          <a:blip r:embed="rId3">
            <a:alphaModFix/>
          </a:blip>
          <a:srcRect b="11792" l="7349" r="7883" t="27886"/>
          <a:stretch/>
        </p:blipFill>
        <p:spPr>
          <a:xfrm>
            <a:off x="3930100" y="234063"/>
            <a:ext cx="4909100" cy="4522976"/>
          </a:xfrm>
          <a:prstGeom prst="rect">
            <a:avLst/>
          </a:prstGeom>
          <a:noFill/>
          <a:ln>
            <a:noFill/>
          </a:ln>
        </p:spPr>
      </p:pic>
      <p:sp>
        <p:nvSpPr>
          <p:cNvPr id="652" name="Google Shape;652;p84"/>
          <p:cNvSpPr txBox="1"/>
          <p:nvPr>
            <p:ph idx="1" type="body"/>
          </p:nvPr>
        </p:nvSpPr>
        <p:spPr>
          <a:xfrm>
            <a:off x="415200" y="1215751"/>
            <a:ext cx="3417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Conduct another </a:t>
            </a:r>
            <a:r>
              <a:rPr b="1" lang="en" sz="2000">
                <a:solidFill>
                  <a:srgbClr val="E76A28"/>
                </a:solidFill>
              </a:rPr>
              <a:t>“Glow and Grow”</a:t>
            </a:r>
            <a:r>
              <a:rPr lang="en" sz="2000"/>
              <a:t> conversation with a partner! Keep in mind this is the last time you’ll receive feedback.</a:t>
            </a:r>
            <a:endParaRPr sz="2000"/>
          </a:p>
        </p:txBody>
      </p:sp>
      <p:pic>
        <p:nvPicPr>
          <p:cNvPr id="653" name="Google Shape;653;p84"/>
          <p:cNvPicPr preferRelativeResize="0"/>
          <p:nvPr/>
        </p:nvPicPr>
        <p:blipFill rotWithShape="1">
          <a:blip r:embed="rId3">
            <a:alphaModFix/>
          </a:blip>
          <a:srcRect b="71865" l="8510" r="6722" t="3041"/>
          <a:stretch/>
        </p:blipFill>
        <p:spPr>
          <a:xfrm>
            <a:off x="1007863" y="2997050"/>
            <a:ext cx="2231675" cy="855349"/>
          </a:xfrm>
          <a:prstGeom prst="rect">
            <a:avLst/>
          </a:prstGeom>
          <a:noFill/>
          <a:ln>
            <a:noFill/>
          </a:ln>
        </p:spPr>
      </p:pic>
      <p:sp>
        <p:nvSpPr>
          <p:cNvPr id="654" name="Google Shape;654;p84"/>
          <p:cNvSpPr txBox="1"/>
          <p:nvPr/>
        </p:nvSpPr>
        <p:spPr>
          <a:xfrm>
            <a:off x="241950" y="3852400"/>
            <a:ext cx="3763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u="sng">
                <a:solidFill>
                  <a:srgbClr val="E76A28"/>
                </a:solidFill>
                <a:latin typeface="Nunito"/>
                <a:ea typeface="Nunito"/>
                <a:cs typeface="Nunito"/>
                <a:sym typeface="Nunito"/>
                <a:hlinkClick r:id="rId4">
                  <a:extLst>
                    <a:ext uri="{A12FA001-AC4F-418D-AE19-62706E023703}">
                      <ahyp:hlinkClr val="tx"/>
                    </a:ext>
                  </a:extLst>
                </a:hlinkClick>
              </a:rPr>
              <a:t>bit.ly/GLOWANDGROWTALK</a:t>
            </a:r>
            <a:r>
              <a:rPr b="1" lang="en" sz="2000">
                <a:solidFill>
                  <a:srgbClr val="E76A28"/>
                </a:solidFill>
                <a:latin typeface="Nunito"/>
                <a:ea typeface="Nunito"/>
                <a:cs typeface="Nunito"/>
                <a:sym typeface="Nunito"/>
              </a:rPr>
              <a:t> </a:t>
            </a:r>
            <a:endParaRPr b="1" sz="2000">
              <a:solidFill>
                <a:srgbClr val="E76A28"/>
              </a:solidFill>
              <a:latin typeface="Nunito"/>
              <a:ea typeface="Nunito"/>
              <a:cs typeface="Nunito"/>
              <a:sym typeface="Nuni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8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can you creatively communicate through art?</a:t>
            </a:r>
            <a:endParaRPr/>
          </a:p>
        </p:txBody>
      </p:sp>
      <p:sp>
        <p:nvSpPr>
          <p:cNvPr id="660" name="Google Shape;660;p85"/>
          <p:cNvSpPr txBox="1"/>
          <p:nvPr>
            <p:ph idx="1" type="body"/>
          </p:nvPr>
        </p:nvSpPr>
        <p:spPr>
          <a:xfrm>
            <a:off x="720000" y="1782775"/>
            <a:ext cx="7704000" cy="2697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It’s time to </a:t>
            </a:r>
            <a:r>
              <a:rPr b="1" lang="en" sz="1800"/>
              <a:t>FINALIZE</a:t>
            </a:r>
            <a:r>
              <a:rPr lang="en" sz="1800"/>
              <a:t> your art. </a:t>
            </a:r>
            <a:endParaRPr sz="1800"/>
          </a:p>
          <a:p>
            <a:pPr indent="-342900" lvl="0" marL="457200" rtl="0" algn="l">
              <a:spcBef>
                <a:spcPts val="0"/>
              </a:spcBef>
              <a:spcAft>
                <a:spcPts val="0"/>
              </a:spcAft>
              <a:buSzPts val="1800"/>
              <a:buChar char="●"/>
            </a:pPr>
            <a:r>
              <a:rPr lang="en" sz="1800"/>
              <a:t>Keep in mind: How do YOU want to convey what you see, hear, or feel about </a:t>
            </a:r>
            <a:r>
              <a:rPr b="1" lang="en" sz="1800"/>
              <a:t>ocean acidification</a:t>
            </a:r>
            <a:r>
              <a:rPr lang="en" sz="1800"/>
              <a:t>? How can your art advocate for the health of the ocean?</a:t>
            </a:r>
            <a:endParaRPr sz="1800"/>
          </a:p>
        </p:txBody>
      </p:sp>
      <p:sp>
        <p:nvSpPr>
          <p:cNvPr id="661" name="Google Shape;661;p85"/>
          <p:cNvSpPr txBox="1"/>
          <p:nvPr>
            <p:ph type="title"/>
          </p:nvPr>
        </p:nvSpPr>
        <p:spPr>
          <a:xfrm>
            <a:off x="720000" y="31882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E76A28"/>
                </a:solidFill>
              </a:rPr>
              <a:t>How will your creative communication move collective community action?</a:t>
            </a:r>
            <a:endParaRPr sz="3000">
              <a:solidFill>
                <a:srgbClr val="E76A2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86"/>
          <p:cNvSpPr txBox="1"/>
          <p:nvPr>
            <p:ph type="title"/>
          </p:nvPr>
        </p:nvSpPr>
        <p:spPr>
          <a:xfrm>
            <a:off x="1356450" y="1307100"/>
            <a:ext cx="64311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00"/>
              <a:t>Campaign Call</a:t>
            </a:r>
            <a:endParaRPr sz="3500"/>
          </a:p>
          <a:p>
            <a:pPr indent="0" lvl="0" marL="0" rtl="0" algn="ctr">
              <a:spcBef>
                <a:spcPts val="0"/>
              </a:spcBef>
              <a:spcAft>
                <a:spcPts val="0"/>
              </a:spcAft>
              <a:buNone/>
            </a:pPr>
            <a:r>
              <a:rPr lang="en" sz="3000">
                <a:solidFill>
                  <a:srgbClr val="E76A28"/>
                </a:solidFill>
              </a:rPr>
              <a:t>It’s time to put your art in action!</a:t>
            </a:r>
            <a:endParaRPr sz="3000">
              <a:solidFill>
                <a:srgbClr val="E76A28"/>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8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Homework: Lesson 5 Journal Entry</a:t>
            </a:r>
            <a:endParaRPr/>
          </a:p>
        </p:txBody>
      </p:sp>
      <p:sp>
        <p:nvSpPr>
          <p:cNvPr id="672" name="Google Shape;672;p87"/>
          <p:cNvSpPr txBox="1"/>
          <p:nvPr>
            <p:ph idx="1" type="subTitle"/>
          </p:nvPr>
        </p:nvSpPr>
        <p:spPr>
          <a:xfrm>
            <a:off x="4813900" y="2791100"/>
            <a:ext cx="3214500" cy="7137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1800"/>
              <a:t>After looking at what your peers created, reflect on what stood out to you or what questions you still have.</a:t>
            </a:r>
            <a:endParaRPr sz="1800"/>
          </a:p>
        </p:txBody>
      </p:sp>
      <p:sp>
        <p:nvSpPr>
          <p:cNvPr id="673" name="Google Shape;673;p87"/>
          <p:cNvSpPr txBox="1"/>
          <p:nvPr>
            <p:ph idx="2" type="subTitle"/>
          </p:nvPr>
        </p:nvSpPr>
        <p:spPr>
          <a:xfrm>
            <a:off x="1115625" y="2791100"/>
            <a:ext cx="3214500" cy="234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Describe in detail how your art changed over the course of the last five days.</a:t>
            </a:r>
            <a:endParaRPr sz="1800"/>
          </a:p>
        </p:txBody>
      </p:sp>
      <p:sp>
        <p:nvSpPr>
          <p:cNvPr id="674" name="Google Shape;674;p87"/>
          <p:cNvSpPr txBox="1"/>
          <p:nvPr>
            <p:ph idx="3" type="subTitle"/>
          </p:nvPr>
        </p:nvSpPr>
        <p:spPr>
          <a:xfrm>
            <a:off x="1115613" y="2116650"/>
            <a:ext cx="32145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300">
                <a:solidFill>
                  <a:srgbClr val="E76A28"/>
                </a:solidFill>
                <a:latin typeface="Nunito"/>
                <a:ea typeface="Nunito"/>
                <a:cs typeface="Nunito"/>
                <a:sym typeface="Nunito"/>
              </a:rPr>
              <a:t>How do you feel about your final piece?</a:t>
            </a:r>
            <a:endParaRPr b="1" sz="2300">
              <a:solidFill>
                <a:srgbClr val="E76A28"/>
              </a:solidFill>
              <a:latin typeface="Nunito"/>
              <a:ea typeface="Nunito"/>
              <a:cs typeface="Nunito"/>
              <a:sym typeface="Nunito"/>
            </a:endParaRPr>
          </a:p>
        </p:txBody>
      </p:sp>
      <p:sp>
        <p:nvSpPr>
          <p:cNvPr id="675" name="Google Shape;675;p87"/>
          <p:cNvSpPr txBox="1"/>
          <p:nvPr>
            <p:ph idx="4" type="subTitle"/>
          </p:nvPr>
        </p:nvSpPr>
        <p:spPr>
          <a:xfrm>
            <a:off x="4813894" y="2116650"/>
            <a:ext cx="3214500" cy="527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300">
                <a:solidFill>
                  <a:srgbClr val="E76A28"/>
                </a:solidFill>
                <a:latin typeface="Nunito"/>
                <a:ea typeface="Nunito"/>
                <a:cs typeface="Nunito"/>
                <a:sym typeface="Nunito"/>
              </a:rPr>
              <a:t>What do you notice about your peer’s artwork?</a:t>
            </a:r>
            <a:endParaRPr b="1" sz="2300">
              <a:solidFill>
                <a:srgbClr val="E76A28"/>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43"/>
          <p:cNvPicPr preferRelativeResize="0"/>
          <p:nvPr/>
        </p:nvPicPr>
        <p:blipFill>
          <a:blip r:embed="rId3">
            <a:alphaModFix/>
          </a:blip>
          <a:stretch>
            <a:fillRect/>
          </a:stretch>
        </p:blipFill>
        <p:spPr>
          <a:xfrm>
            <a:off x="3936148" y="771413"/>
            <a:ext cx="4676674" cy="3448276"/>
          </a:xfrm>
          <a:prstGeom prst="rect">
            <a:avLst/>
          </a:prstGeom>
          <a:noFill/>
          <a:ln>
            <a:noFill/>
          </a:ln>
          <a:effectLst>
            <a:outerShdw blurRad="57150" rotWithShape="0" algn="bl" dir="5400000" dist="19050">
              <a:srgbClr val="000000">
                <a:alpha val="50000"/>
              </a:srgbClr>
            </a:outerShdw>
          </a:effectLst>
        </p:spPr>
      </p:pic>
      <p:sp>
        <p:nvSpPr>
          <p:cNvPr id="307" name="Google Shape;307;p43"/>
          <p:cNvSpPr txBox="1"/>
          <p:nvPr>
            <p:ph type="title"/>
          </p:nvPr>
        </p:nvSpPr>
        <p:spPr>
          <a:xfrm>
            <a:off x="531200" y="545675"/>
            <a:ext cx="3140400" cy="392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Let’s look at art inspired by climate change.</a:t>
            </a:r>
            <a:endParaRPr sz="3000"/>
          </a:p>
          <a:p>
            <a:pPr indent="0" lvl="0" marL="0" rtl="0" algn="ctr">
              <a:spcBef>
                <a:spcPts val="0"/>
              </a:spcBef>
              <a:spcAft>
                <a:spcPts val="0"/>
              </a:spcAft>
              <a:buNone/>
            </a:pPr>
            <a:r>
              <a:t/>
            </a:r>
            <a:endParaRPr sz="3000"/>
          </a:p>
          <a:p>
            <a:pPr indent="0" lvl="0" marL="0" rtl="0" algn="ctr">
              <a:spcBef>
                <a:spcPts val="0"/>
              </a:spcBef>
              <a:spcAft>
                <a:spcPts val="0"/>
              </a:spcAft>
              <a:buNone/>
            </a:pPr>
            <a:r>
              <a:rPr lang="en" sz="3000">
                <a:solidFill>
                  <a:srgbClr val="E76A28"/>
                </a:solidFill>
              </a:rPr>
              <a:t>What do you think the artist is trying to convey here?</a:t>
            </a:r>
            <a:endParaRPr sz="3000">
              <a:solidFill>
                <a:srgbClr val="E76A2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2A47"/>
        </a:solidFill>
      </p:bgPr>
    </p:bg>
    <p:spTree>
      <p:nvGrpSpPr>
        <p:cNvPr id="683" name="Shape 683"/>
        <p:cNvGrpSpPr/>
        <p:nvPr/>
      </p:nvGrpSpPr>
      <p:grpSpPr>
        <a:xfrm>
          <a:off x="0" y="0"/>
          <a:ext cx="0" cy="0"/>
          <a:chOff x="0" y="0"/>
          <a:chExt cx="0" cy="0"/>
        </a:xfrm>
      </p:grpSpPr>
      <p:pic>
        <p:nvPicPr>
          <p:cNvPr id="684" name="Google Shape;684;p89">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4"/>
          <p:cNvSpPr txBox="1"/>
          <p:nvPr>
            <p:ph type="title"/>
          </p:nvPr>
        </p:nvSpPr>
        <p:spPr>
          <a:xfrm>
            <a:off x="936763" y="1638300"/>
            <a:ext cx="2903400" cy="1154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Meet the artist!</a:t>
            </a:r>
            <a:endParaRPr/>
          </a:p>
        </p:txBody>
      </p:sp>
      <p:sp>
        <p:nvSpPr>
          <p:cNvPr id="313" name="Google Shape;313;p44"/>
          <p:cNvSpPr txBox="1"/>
          <p:nvPr>
            <p:ph idx="1" type="subTitle"/>
          </p:nvPr>
        </p:nvSpPr>
        <p:spPr>
          <a:xfrm>
            <a:off x="936763" y="2792700"/>
            <a:ext cx="2903400" cy="105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Alisa Singer, founder of Environmental Graphiti®.</a:t>
            </a:r>
            <a:endParaRPr/>
          </a:p>
        </p:txBody>
      </p:sp>
      <p:pic>
        <p:nvPicPr>
          <p:cNvPr descr="Learn about science and art from professional artist Alisa Singer, who believes climate change to be the most critical challenge facing our world and sought to find a way to use her art to further efforts to bring awareness to the issue. She was attracted by the inherently aesthetic design elements of scientific charts and graphs, and intrigued by the idea of using art to give them dramatic effect. We've teamed up to design an activity for students of all ages to draw inspiration from scientific figures to create and share original art pieces! Check it out at https://sites.google.com/oregonstate.edu/smile-e-graphiti&#10;&#10;Video produced by AJ Mallozzi and Alyssa Pratt" id="314" name="Google Shape;314;p44" title="Where to Start with Science Art">
            <a:hlinkClick r:id="rId3"/>
          </p:cNvPr>
          <p:cNvPicPr preferRelativeResize="0"/>
          <p:nvPr/>
        </p:nvPicPr>
        <p:blipFill>
          <a:blip r:embed="rId4">
            <a:alphaModFix/>
          </a:blip>
          <a:stretch>
            <a:fillRect/>
          </a:stretch>
        </p:blipFill>
        <p:spPr>
          <a:xfrm>
            <a:off x="3687006" y="1179975"/>
            <a:ext cx="4557550" cy="2563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5"/>
          <p:cNvSpPr txBox="1"/>
          <p:nvPr>
            <p:ph type="title"/>
          </p:nvPr>
        </p:nvSpPr>
        <p:spPr>
          <a:xfrm>
            <a:off x="720000" y="64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t>Art Inspired by Climate Change</a:t>
            </a:r>
            <a:endParaRPr sz="3000"/>
          </a:p>
          <a:p>
            <a:pPr indent="0" lvl="0" marL="0" rtl="0" algn="ctr">
              <a:spcBef>
                <a:spcPts val="0"/>
              </a:spcBef>
              <a:spcAft>
                <a:spcPts val="0"/>
              </a:spcAft>
              <a:buNone/>
            </a:pPr>
            <a:r>
              <a:rPr lang="en" sz="3000">
                <a:solidFill>
                  <a:srgbClr val="E76A28"/>
                </a:solidFill>
              </a:rPr>
              <a:t>Relationship between Emissions Levels and Temperature Rise</a:t>
            </a:r>
            <a:endParaRPr sz="3000">
              <a:solidFill>
                <a:srgbClr val="E76A28"/>
              </a:solidFill>
            </a:endParaRPr>
          </a:p>
        </p:txBody>
      </p:sp>
      <p:pic>
        <p:nvPicPr>
          <p:cNvPr id="320" name="Google Shape;320;p45"/>
          <p:cNvPicPr preferRelativeResize="0"/>
          <p:nvPr/>
        </p:nvPicPr>
        <p:blipFill>
          <a:blip r:embed="rId3">
            <a:alphaModFix/>
          </a:blip>
          <a:stretch>
            <a:fillRect/>
          </a:stretch>
        </p:blipFill>
        <p:spPr>
          <a:xfrm>
            <a:off x="271425" y="1780874"/>
            <a:ext cx="4162526" cy="3069175"/>
          </a:xfrm>
          <a:prstGeom prst="rect">
            <a:avLst/>
          </a:prstGeom>
          <a:noFill/>
          <a:ln>
            <a:noFill/>
          </a:ln>
          <a:effectLst>
            <a:outerShdw blurRad="57150" rotWithShape="0" algn="bl" dir="5400000" dist="19050">
              <a:srgbClr val="000000">
                <a:alpha val="50000"/>
              </a:srgbClr>
            </a:outerShdw>
          </a:effectLst>
        </p:spPr>
      </p:pic>
      <p:pic>
        <p:nvPicPr>
          <p:cNvPr id="321" name="Google Shape;321;p45"/>
          <p:cNvPicPr preferRelativeResize="0"/>
          <p:nvPr/>
        </p:nvPicPr>
        <p:blipFill>
          <a:blip r:embed="rId4">
            <a:alphaModFix/>
          </a:blip>
          <a:stretch>
            <a:fillRect/>
          </a:stretch>
        </p:blipFill>
        <p:spPr>
          <a:xfrm>
            <a:off x="4710072" y="1769775"/>
            <a:ext cx="4162526" cy="309136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5" name="Shape 325"/>
        <p:cNvGrpSpPr/>
        <p:nvPr/>
      </p:nvGrpSpPr>
      <p:grpSpPr>
        <a:xfrm>
          <a:off x="0" y="0"/>
          <a:ext cx="0" cy="0"/>
          <a:chOff x="0" y="0"/>
          <a:chExt cx="0" cy="0"/>
        </a:xfrm>
      </p:grpSpPr>
      <p:pic>
        <p:nvPicPr>
          <p:cNvPr id="326" name="Google Shape;326;p46"/>
          <p:cNvPicPr preferRelativeResize="0"/>
          <p:nvPr/>
        </p:nvPicPr>
        <p:blipFill>
          <a:blip r:embed="rId3">
            <a:alphaModFix/>
          </a:blip>
          <a:stretch>
            <a:fillRect/>
          </a:stretch>
        </p:blipFill>
        <p:spPr>
          <a:xfrm>
            <a:off x="1109152" y="0"/>
            <a:ext cx="6925702"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7"/>
          <p:cNvSpPr txBox="1"/>
          <p:nvPr>
            <p:ph type="title"/>
          </p:nvPr>
        </p:nvSpPr>
        <p:spPr>
          <a:xfrm>
            <a:off x="1356450" y="1307100"/>
            <a:ext cx="6431100" cy="252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How does the ocean serve as climate’s heart and what are the ways that we can advocate for the health of the ocean?</a:t>
            </a:r>
            <a:endParaRPr sz="2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cience Subject for High School: Inter-American Water Day by Slidesgo">
  <a:themeElements>
    <a:clrScheme name="Simple Light">
      <a:dk1>
        <a:srgbClr val="1459B8"/>
      </a:dk1>
      <a:lt1>
        <a:srgbClr val="FFFFFF"/>
      </a:lt1>
      <a:dk2>
        <a:srgbClr val="67D6C1"/>
      </a:dk2>
      <a:lt2>
        <a:srgbClr val="67B9D6"/>
      </a:lt2>
      <a:accent1>
        <a:srgbClr val="6786D6"/>
      </a:accent1>
      <a:accent2>
        <a:srgbClr val="FFFFFF"/>
      </a:accent2>
      <a:accent3>
        <a:srgbClr val="FFFFFF"/>
      </a:accent3>
      <a:accent4>
        <a:srgbClr val="FFFFFF"/>
      </a:accent4>
      <a:accent5>
        <a:srgbClr val="FFFFFF"/>
      </a:accent5>
      <a:accent6>
        <a:srgbClr val="FFFFFF"/>
      </a:accent6>
      <a:hlink>
        <a:srgbClr val="1459B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